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91" r:id="rId2"/>
    <p:sldId id="258" r:id="rId3"/>
    <p:sldId id="256" r:id="rId4"/>
    <p:sldId id="257" r:id="rId5"/>
    <p:sldId id="263" r:id="rId6"/>
    <p:sldId id="259" r:id="rId7"/>
    <p:sldId id="260" r:id="rId8"/>
    <p:sldId id="261" r:id="rId9"/>
    <p:sldId id="262" r:id="rId10"/>
    <p:sldId id="264" r:id="rId11"/>
    <p:sldId id="265" r:id="rId12"/>
    <p:sldId id="266" r:id="rId13"/>
    <p:sldId id="267" r:id="rId14"/>
    <p:sldId id="268" r:id="rId15"/>
    <p:sldId id="269" r:id="rId16"/>
    <p:sldId id="272" r:id="rId17"/>
    <p:sldId id="273" r:id="rId18"/>
    <p:sldId id="274" r:id="rId19"/>
    <p:sldId id="280" r:id="rId20"/>
    <p:sldId id="281" r:id="rId21"/>
    <p:sldId id="277" r:id="rId22"/>
    <p:sldId id="278" r:id="rId23"/>
    <p:sldId id="279" r:id="rId24"/>
    <p:sldId id="282" r:id="rId25"/>
    <p:sldId id="283" r:id="rId26"/>
    <p:sldId id="287" r:id="rId27"/>
    <p:sldId id="288" r:id="rId28"/>
    <p:sldId id="289" r:id="rId29"/>
    <p:sldId id="292" r:id="rId30"/>
    <p:sldId id="290" r:id="rId31"/>
    <p:sldId id="293" r:id="rId32"/>
    <p:sldId id="294" r:id="rId33"/>
    <p:sldId id="295" r:id="rId34"/>
    <p:sldId id="296" r:id="rId35"/>
    <p:sldId id="297" r:id="rId36"/>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4D4D"/>
    <a:srgbClr val="8DC63F"/>
    <a:srgbClr val="0154A0"/>
    <a:srgbClr val="FF67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132" autoAdjust="0"/>
  </p:normalViewPr>
  <p:slideViewPr>
    <p:cSldViewPr snapToGrid="0">
      <p:cViewPr varScale="1">
        <p:scale>
          <a:sx n="70" d="100"/>
          <a:sy n="70" d="100"/>
        </p:scale>
        <p:origin x="71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E96641-6EEC-4C3E-B16A-775C2DB4219E}"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es-ES"/>
        </a:p>
      </dgm:t>
    </dgm:pt>
    <dgm:pt modelId="{9484DC20-5422-461E-A58C-554AC3CD42D8}">
      <dgm:prSet phldrT="[Texto]"/>
      <dgm:spPr/>
      <dgm:t>
        <a:bodyPr/>
        <a:lstStyle/>
        <a:p>
          <a:r>
            <a:rPr lang="es-ES" dirty="0"/>
            <a:t>Identifica al titular mediante su DNI.</a:t>
          </a:r>
        </a:p>
      </dgm:t>
    </dgm:pt>
    <dgm:pt modelId="{8AB6A960-FD29-4DA9-A383-B105AFE18BB2}" type="parTrans" cxnId="{EFF382B7-6912-4399-9852-1B24D3D1D726}">
      <dgm:prSet/>
      <dgm:spPr/>
      <dgm:t>
        <a:bodyPr/>
        <a:lstStyle/>
        <a:p>
          <a:endParaRPr lang="es-ES"/>
        </a:p>
      </dgm:t>
    </dgm:pt>
    <dgm:pt modelId="{D60C4675-C12D-4BD9-8BA9-B69CB40E151A}" type="sibTrans" cxnId="{EFF382B7-6912-4399-9852-1B24D3D1D726}">
      <dgm:prSet/>
      <dgm:spPr/>
      <dgm:t>
        <a:bodyPr/>
        <a:lstStyle/>
        <a:p>
          <a:endParaRPr lang="es-ES"/>
        </a:p>
      </dgm:t>
    </dgm:pt>
    <dgm:pt modelId="{3293A419-9B6D-4966-997D-FB43B4C3ACAD}">
      <dgm:prSet phldrT="[Texto]"/>
      <dgm:spPr/>
      <dgm:t>
        <a:bodyPr/>
        <a:lstStyle/>
        <a:p>
          <a:r>
            <a:rPr lang="es-ES" dirty="0"/>
            <a:t>Verifica si el cliente tiene ofrecimiento en la Web de Blindaje.</a:t>
          </a:r>
        </a:p>
      </dgm:t>
    </dgm:pt>
    <dgm:pt modelId="{BAF2AA2F-C284-4FE3-8D4E-A16F26D46DBF}" type="parTrans" cxnId="{68E88ECA-F04B-4B77-8029-2689E8C65093}">
      <dgm:prSet/>
      <dgm:spPr/>
      <dgm:t>
        <a:bodyPr/>
        <a:lstStyle/>
        <a:p>
          <a:endParaRPr lang="es-ES"/>
        </a:p>
      </dgm:t>
    </dgm:pt>
    <dgm:pt modelId="{BFA1CE6B-67BD-4AD2-94C9-CF4859B233DA}" type="sibTrans" cxnId="{68E88ECA-F04B-4B77-8029-2689E8C65093}">
      <dgm:prSet/>
      <dgm:spPr/>
      <dgm:t>
        <a:bodyPr/>
        <a:lstStyle/>
        <a:p>
          <a:endParaRPr lang="es-ES"/>
        </a:p>
      </dgm:t>
    </dgm:pt>
    <dgm:pt modelId="{289ED55E-EECE-4BFA-9434-315A97559D1C}">
      <dgm:prSet phldrT="[Texto]"/>
      <dgm:spPr/>
      <dgm:t>
        <a:bodyPr/>
        <a:lstStyle/>
        <a:p>
          <a:r>
            <a:rPr lang="es-ES" dirty="0"/>
            <a:t>Si el cliente tiene Permanencia por Beneficio, indica que puede cancelar la Devolución del beneficio pagando los meses restantes.</a:t>
          </a:r>
        </a:p>
      </dgm:t>
    </dgm:pt>
    <dgm:pt modelId="{AD649BFD-D18B-4C5C-BD3F-2922045334BA}" type="parTrans" cxnId="{2BCDD292-9773-4056-8831-A7E4F3264F4A}">
      <dgm:prSet/>
      <dgm:spPr/>
      <dgm:t>
        <a:bodyPr/>
        <a:lstStyle/>
        <a:p>
          <a:endParaRPr lang="es-ES"/>
        </a:p>
      </dgm:t>
    </dgm:pt>
    <dgm:pt modelId="{D7CCA085-0ABE-473D-980A-09627CBBBEAC}" type="sibTrans" cxnId="{2BCDD292-9773-4056-8831-A7E4F3264F4A}">
      <dgm:prSet/>
      <dgm:spPr/>
      <dgm:t>
        <a:bodyPr/>
        <a:lstStyle/>
        <a:p>
          <a:endParaRPr lang="es-ES"/>
        </a:p>
      </dgm:t>
    </dgm:pt>
    <dgm:pt modelId="{A054C29C-F953-4428-8E15-ECBE24F7CE3D}">
      <dgm:prSet phldrT="[Texto]"/>
      <dgm:spPr/>
      <dgm:t>
        <a:bodyPr/>
        <a:lstStyle/>
        <a:p>
          <a:r>
            <a:rPr lang="es-PE" dirty="0"/>
            <a:t>Valida que se cuenta con stock disponible en tienda, del modelo solicitado (color).</a:t>
          </a:r>
          <a:endParaRPr lang="es-ES" dirty="0"/>
        </a:p>
      </dgm:t>
    </dgm:pt>
    <dgm:pt modelId="{604E405C-80BA-4B80-9885-D7E0A8272838}" type="parTrans" cxnId="{55F8336D-866D-4DF5-9D5F-D04BA4B16723}">
      <dgm:prSet/>
      <dgm:spPr/>
      <dgm:t>
        <a:bodyPr/>
        <a:lstStyle/>
        <a:p>
          <a:endParaRPr lang="es-ES"/>
        </a:p>
      </dgm:t>
    </dgm:pt>
    <dgm:pt modelId="{2AB15304-CE1C-40BD-8729-03E2D10D54B5}" type="sibTrans" cxnId="{55F8336D-866D-4DF5-9D5F-D04BA4B16723}">
      <dgm:prSet/>
      <dgm:spPr/>
      <dgm:t>
        <a:bodyPr/>
        <a:lstStyle/>
        <a:p>
          <a:endParaRPr lang="es-ES"/>
        </a:p>
      </dgm:t>
    </dgm:pt>
    <dgm:pt modelId="{9FAF9150-A64A-497F-AD5B-E7F61AC4B0AC}">
      <dgm:prSet phldrT="[Texto]"/>
      <dgm:spPr/>
      <dgm:t>
        <a:bodyPr/>
        <a:lstStyle/>
        <a:p>
          <a:r>
            <a:rPr lang="es-PE" dirty="0"/>
            <a:t>Se debe de pre-evaluar al cliente para validar su estado crediticio (subir el plan o adquirir VEP).</a:t>
          </a:r>
          <a:endParaRPr lang="es-ES" dirty="0"/>
        </a:p>
      </dgm:t>
    </dgm:pt>
    <dgm:pt modelId="{D04B426E-E810-4EAA-BBD0-210C1739AFB9}" type="parTrans" cxnId="{943B0FFB-46A2-48B3-B2C3-0C6B4FC69641}">
      <dgm:prSet/>
      <dgm:spPr/>
      <dgm:t>
        <a:bodyPr/>
        <a:lstStyle/>
        <a:p>
          <a:endParaRPr lang="es-ES"/>
        </a:p>
      </dgm:t>
    </dgm:pt>
    <dgm:pt modelId="{4C37B796-348C-42BB-850B-CCC25A4A6FE8}" type="sibTrans" cxnId="{943B0FFB-46A2-48B3-B2C3-0C6B4FC69641}">
      <dgm:prSet/>
      <dgm:spPr/>
      <dgm:t>
        <a:bodyPr/>
        <a:lstStyle/>
        <a:p>
          <a:endParaRPr lang="es-ES"/>
        </a:p>
      </dgm:t>
    </dgm:pt>
    <dgm:pt modelId="{BC767EF2-BC2E-412E-854B-9794244A81DA}">
      <dgm:prSet phldrT="[Texto]"/>
      <dgm:spPr/>
      <dgm:t>
        <a:bodyPr/>
        <a:lstStyle/>
        <a:p>
          <a:r>
            <a:rPr lang="es-PE" dirty="0"/>
            <a:t>Se puede reponer un equipo con Renovación, inclusive si está en estado "Suspendido por Robo”.</a:t>
          </a:r>
          <a:endParaRPr lang="es-ES" dirty="0"/>
        </a:p>
      </dgm:t>
    </dgm:pt>
    <dgm:pt modelId="{9DA1D831-6924-42DA-98A0-7B19443F621A}" type="parTrans" cxnId="{A3CD4804-C7AA-407C-B4B3-6AB6742486F3}">
      <dgm:prSet/>
      <dgm:spPr/>
      <dgm:t>
        <a:bodyPr/>
        <a:lstStyle/>
        <a:p>
          <a:endParaRPr lang="es-ES"/>
        </a:p>
      </dgm:t>
    </dgm:pt>
    <dgm:pt modelId="{BF971D13-1503-4368-A4DE-88D0082D1419}" type="sibTrans" cxnId="{A3CD4804-C7AA-407C-B4B3-6AB6742486F3}">
      <dgm:prSet/>
      <dgm:spPr/>
      <dgm:t>
        <a:bodyPr/>
        <a:lstStyle/>
        <a:p>
          <a:endParaRPr lang="es-ES"/>
        </a:p>
      </dgm:t>
    </dgm:pt>
    <dgm:pt modelId="{9E9AB47E-56F6-4888-B2A0-A3B0E28BF62C}" type="pres">
      <dgm:prSet presAssocID="{3FE96641-6EEC-4C3E-B16A-775C2DB4219E}" presName="Name0" presStyleCnt="0">
        <dgm:presLayoutVars>
          <dgm:chMax val="7"/>
          <dgm:chPref val="7"/>
          <dgm:dir/>
        </dgm:presLayoutVars>
      </dgm:prSet>
      <dgm:spPr/>
    </dgm:pt>
    <dgm:pt modelId="{B106565A-0D29-409D-A317-2FE5C776AD7B}" type="pres">
      <dgm:prSet presAssocID="{3FE96641-6EEC-4C3E-B16A-775C2DB4219E}" presName="Name1" presStyleCnt="0"/>
      <dgm:spPr/>
    </dgm:pt>
    <dgm:pt modelId="{20B431A4-ED84-466F-9B63-39F8D71D9B34}" type="pres">
      <dgm:prSet presAssocID="{3FE96641-6EEC-4C3E-B16A-775C2DB4219E}" presName="cycle" presStyleCnt="0"/>
      <dgm:spPr/>
    </dgm:pt>
    <dgm:pt modelId="{FC7DBE91-3200-4B6B-8A2B-5DC6865FC2C0}" type="pres">
      <dgm:prSet presAssocID="{3FE96641-6EEC-4C3E-B16A-775C2DB4219E}" presName="srcNode" presStyleLbl="node1" presStyleIdx="0" presStyleCnt="6"/>
      <dgm:spPr/>
    </dgm:pt>
    <dgm:pt modelId="{627172D0-5044-4B34-99DB-9F0C21FBDEAB}" type="pres">
      <dgm:prSet presAssocID="{3FE96641-6EEC-4C3E-B16A-775C2DB4219E}" presName="conn" presStyleLbl="parChTrans1D2" presStyleIdx="0" presStyleCnt="1"/>
      <dgm:spPr/>
    </dgm:pt>
    <dgm:pt modelId="{D9D7B294-EB5A-4652-80EE-79FC04A79B6D}" type="pres">
      <dgm:prSet presAssocID="{3FE96641-6EEC-4C3E-B16A-775C2DB4219E}" presName="extraNode" presStyleLbl="node1" presStyleIdx="0" presStyleCnt="6"/>
      <dgm:spPr/>
    </dgm:pt>
    <dgm:pt modelId="{6D687E14-8149-46D1-AEC3-EE9FACFE30B8}" type="pres">
      <dgm:prSet presAssocID="{3FE96641-6EEC-4C3E-B16A-775C2DB4219E}" presName="dstNode" presStyleLbl="node1" presStyleIdx="0" presStyleCnt="6"/>
      <dgm:spPr/>
    </dgm:pt>
    <dgm:pt modelId="{CF8DFA60-2686-4973-8EDB-C19EB29A7DB0}" type="pres">
      <dgm:prSet presAssocID="{9484DC20-5422-461E-A58C-554AC3CD42D8}" presName="text_1" presStyleLbl="node1" presStyleIdx="0" presStyleCnt="6">
        <dgm:presLayoutVars>
          <dgm:bulletEnabled val="1"/>
        </dgm:presLayoutVars>
      </dgm:prSet>
      <dgm:spPr/>
    </dgm:pt>
    <dgm:pt modelId="{222A6126-D02F-4136-B0D3-D76CF5406CAE}" type="pres">
      <dgm:prSet presAssocID="{9484DC20-5422-461E-A58C-554AC3CD42D8}" presName="accent_1" presStyleCnt="0"/>
      <dgm:spPr/>
    </dgm:pt>
    <dgm:pt modelId="{A886D2D5-67E3-4CF5-B26D-419A6A714753}" type="pres">
      <dgm:prSet presAssocID="{9484DC20-5422-461E-A58C-554AC3CD42D8}" presName="accentRepeatNode" presStyleLbl="solidFgAcc1" presStyleIdx="0" presStyleCnt="6"/>
      <dgm:spPr/>
    </dgm:pt>
    <dgm:pt modelId="{1C697400-E3FF-4A49-9D0C-27891C9028A4}" type="pres">
      <dgm:prSet presAssocID="{3293A419-9B6D-4966-997D-FB43B4C3ACAD}" presName="text_2" presStyleLbl="node1" presStyleIdx="1" presStyleCnt="6">
        <dgm:presLayoutVars>
          <dgm:bulletEnabled val="1"/>
        </dgm:presLayoutVars>
      </dgm:prSet>
      <dgm:spPr/>
    </dgm:pt>
    <dgm:pt modelId="{D95520C6-F8C5-4AD7-84B9-DC8FB0A22924}" type="pres">
      <dgm:prSet presAssocID="{3293A419-9B6D-4966-997D-FB43B4C3ACAD}" presName="accent_2" presStyleCnt="0"/>
      <dgm:spPr/>
    </dgm:pt>
    <dgm:pt modelId="{321A7C73-420B-4BED-B3F2-0171FE535070}" type="pres">
      <dgm:prSet presAssocID="{3293A419-9B6D-4966-997D-FB43B4C3ACAD}" presName="accentRepeatNode" presStyleLbl="solidFgAcc1" presStyleIdx="1" presStyleCnt="6"/>
      <dgm:spPr/>
    </dgm:pt>
    <dgm:pt modelId="{1963C2FD-B819-42B2-AC92-6EC941657FB7}" type="pres">
      <dgm:prSet presAssocID="{289ED55E-EECE-4BFA-9434-315A97559D1C}" presName="text_3" presStyleLbl="node1" presStyleIdx="2" presStyleCnt="6">
        <dgm:presLayoutVars>
          <dgm:bulletEnabled val="1"/>
        </dgm:presLayoutVars>
      </dgm:prSet>
      <dgm:spPr/>
    </dgm:pt>
    <dgm:pt modelId="{C4291416-81F0-4DC6-A338-51262AC2D93D}" type="pres">
      <dgm:prSet presAssocID="{289ED55E-EECE-4BFA-9434-315A97559D1C}" presName="accent_3" presStyleCnt="0"/>
      <dgm:spPr/>
    </dgm:pt>
    <dgm:pt modelId="{902C09A4-B4C5-4BDE-A3D9-2A112F43B0FA}" type="pres">
      <dgm:prSet presAssocID="{289ED55E-EECE-4BFA-9434-315A97559D1C}" presName="accentRepeatNode" presStyleLbl="solidFgAcc1" presStyleIdx="2" presStyleCnt="6"/>
      <dgm:spPr/>
    </dgm:pt>
    <dgm:pt modelId="{07201BAD-73B4-4208-8AB9-2FF82DA0348F}" type="pres">
      <dgm:prSet presAssocID="{A054C29C-F953-4428-8E15-ECBE24F7CE3D}" presName="text_4" presStyleLbl="node1" presStyleIdx="3" presStyleCnt="6">
        <dgm:presLayoutVars>
          <dgm:bulletEnabled val="1"/>
        </dgm:presLayoutVars>
      </dgm:prSet>
      <dgm:spPr/>
    </dgm:pt>
    <dgm:pt modelId="{36E7477A-8418-4F88-87E5-3E6BA1B15859}" type="pres">
      <dgm:prSet presAssocID="{A054C29C-F953-4428-8E15-ECBE24F7CE3D}" presName="accent_4" presStyleCnt="0"/>
      <dgm:spPr/>
    </dgm:pt>
    <dgm:pt modelId="{C7E28D53-8515-4952-A653-01B9DB83DD52}" type="pres">
      <dgm:prSet presAssocID="{A054C29C-F953-4428-8E15-ECBE24F7CE3D}" presName="accentRepeatNode" presStyleLbl="solidFgAcc1" presStyleIdx="3" presStyleCnt="6"/>
      <dgm:spPr/>
    </dgm:pt>
    <dgm:pt modelId="{9F038F86-EC5F-4B1F-B8DB-1DC8E984905B}" type="pres">
      <dgm:prSet presAssocID="{9FAF9150-A64A-497F-AD5B-E7F61AC4B0AC}" presName="text_5" presStyleLbl="node1" presStyleIdx="4" presStyleCnt="6">
        <dgm:presLayoutVars>
          <dgm:bulletEnabled val="1"/>
        </dgm:presLayoutVars>
      </dgm:prSet>
      <dgm:spPr/>
    </dgm:pt>
    <dgm:pt modelId="{95E97EA4-EF51-466A-98F3-28A6BBA2AAD6}" type="pres">
      <dgm:prSet presAssocID="{9FAF9150-A64A-497F-AD5B-E7F61AC4B0AC}" presName="accent_5" presStyleCnt="0"/>
      <dgm:spPr/>
    </dgm:pt>
    <dgm:pt modelId="{8CA44E0E-A1D5-4C6D-8CE4-1E31009B098C}" type="pres">
      <dgm:prSet presAssocID="{9FAF9150-A64A-497F-AD5B-E7F61AC4B0AC}" presName="accentRepeatNode" presStyleLbl="solidFgAcc1" presStyleIdx="4" presStyleCnt="6"/>
      <dgm:spPr/>
    </dgm:pt>
    <dgm:pt modelId="{8A42804A-B242-4ED6-AD6F-049B1588026C}" type="pres">
      <dgm:prSet presAssocID="{BC767EF2-BC2E-412E-854B-9794244A81DA}" presName="text_6" presStyleLbl="node1" presStyleIdx="5" presStyleCnt="6">
        <dgm:presLayoutVars>
          <dgm:bulletEnabled val="1"/>
        </dgm:presLayoutVars>
      </dgm:prSet>
      <dgm:spPr/>
    </dgm:pt>
    <dgm:pt modelId="{8D82A751-AB96-4ABE-B332-FA7237C57163}" type="pres">
      <dgm:prSet presAssocID="{BC767EF2-BC2E-412E-854B-9794244A81DA}" presName="accent_6" presStyleCnt="0"/>
      <dgm:spPr/>
    </dgm:pt>
    <dgm:pt modelId="{067C4C1C-9A0B-4D25-822B-B2E5C6F6BD66}" type="pres">
      <dgm:prSet presAssocID="{BC767EF2-BC2E-412E-854B-9794244A81DA}" presName="accentRepeatNode" presStyleLbl="solidFgAcc1" presStyleIdx="5" presStyleCnt="6"/>
      <dgm:spPr/>
    </dgm:pt>
  </dgm:ptLst>
  <dgm:cxnLst>
    <dgm:cxn modelId="{A3CD4804-C7AA-407C-B4B3-6AB6742486F3}" srcId="{3FE96641-6EEC-4C3E-B16A-775C2DB4219E}" destId="{BC767EF2-BC2E-412E-854B-9794244A81DA}" srcOrd="5" destOrd="0" parTransId="{9DA1D831-6924-42DA-98A0-7B19443F621A}" sibTransId="{BF971D13-1503-4368-A4DE-88D0082D1419}"/>
    <dgm:cxn modelId="{66F0E90B-17F6-4256-8E0E-F371A96CAC29}" type="presOf" srcId="{289ED55E-EECE-4BFA-9434-315A97559D1C}" destId="{1963C2FD-B819-42B2-AC92-6EC941657FB7}" srcOrd="0" destOrd="0" presId="urn:microsoft.com/office/officeart/2008/layout/VerticalCurvedList"/>
    <dgm:cxn modelId="{821F1024-B251-4484-9CB4-42D803203A0A}" type="presOf" srcId="{A054C29C-F953-4428-8E15-ECBE24F7CE3D}" destId="{07201BAD-73B4-4208-8AB9-2FF82DA0348F}" srcOrd="0" destOrd="0" presId="urn:microsoft.com/office/officeart/2008/layout/VerticalCurvedList"/>
    <dgm:cxn modelId="{E080712E-375E-438D-86E6-F876C15B41AD}" type="presOf" srcId="{3FE96641-6EEC-4C3E-B16A-775C2DB4219E}" destId="{9E9AB47E-56F6-4888-B2A0-A3B0E28BF62C}" srcOrd="0" destOrd="0" presId="urn:microsoft.com/office/officeart/2008/layout/VerticalCurvedList"/>
    <dgm:cxn modelId="{73B29D2E-D34E-4C72-87D9-22F9981FE38E}" type="presOf" srcId="{9484DC20-5422-461E-A58C-554AC3CD42D8}" destId="{CF8DFA60-2686-4973-8EDB-C19EB29A7DB0}" srcOrd="0" destOrd="0" presId="urn:microsoft.com/office/officeart/2008/layout/VerticalCurvedList"/>
    <dgm:cxn modelId="{B801D839-D7A3-49D2-8460-50771FDC6A2C}" type="presOf" srcId="{9FAF9150-A64A-497F-AD5B-E7F61AC4B0AC}" destId="{9F038F86-EC5F-4B1F-B8DB-1DC8E984905B}" srcOrd="0" destOrd="0" presId="urn:microsoft.com/office/officeart/2008/layout/VerticalCurvedList"/>
    <dgm:cxn modelId="{2432BA41-126C-4DB2-9B80-4BD16CE8E150}" type="presOf" srcId="{BC767EF2-BC2E-412E-854B-9794244A81DA}" destId="{8A42804A-B242-4ED6-AD6F-049B1588026C}" srcOrd="0" destOrd="0" presId="urn:microsoft.com/office/officeart/2008/layout/VerticalCurvedList"/>
    <dgm:cxn modelId="{55F8336D-866D-4DF5-9D5F-D04BA4B16723}" srcId="{3FE96641-6EEC-4C3E-B16A-775C2DB4219E}" destId="{A054C29C-F953-4428-8E15-ECBE24F7CE3D}" srcOrd="3" destOrd="0" parTransId="{604E405C-80BA-4B80-9885-D7E0A8272838}" sibTransId="{2AB15304-CE1C-40BD-8729-03E2D10D54B5}"/>
    <dgm:cxn modelId="{2BCDD292-9773-4056-8831-A7E4F3264F4A}" srcId="{3FE96641-6EEC-4C3E-B16A-775C2DB4219E}" destId="{289ED55E-EECE-4BFA-9434-315A97559D1C}" srcOrd="2" destOrd="0" parTransId="{AD649BFD-D18B-4C5C-BD3F-2922045334BA}" sibTransId="{D7CCA085-0ABE-473D-980A-09627CBBBEAC}"/>
    <dgm:cxn modelId="{EFF382B7-6912-4399-9852-1B24D3D1D726}" srcId="{3FE96641-6EEC-4C3E-B16A-775C2DB4219E}" destId="{9484DC20-5422-461E-A58C-554AC3CD42D8}" srcOrd="0" destOrd="0" parTransId="{8AB6A960-FD29-4DA9-A383-B105AFE18BB2}" sibTransId="{D60C4675-C12D-4BD9-8BA9-B69CB40E151A}"/>
    <dgm:cxn modelId="{14A7B6BA-BC51-44D2-91A8-76F80C172B8A}" type="presOf" srcId="{3293A419-9B6D-4966-997D-FB43B4C3ACAD}" destId="{1C697400-E3FF-4A49-9D0C-27891C9028A4}" srcOrd="0" destOrd="0" presId="urn:microsoft.com/office/officeart/2008/layout/VerticalCurvedList"/>
    <dgm:cxn modelId="{68E88ECA-F04B-4B77-8029-2689E8C65093}" srcId="{3FE96641-6EEC-4C3E-B16A-775C2DB4219E}" destId="{3293A419-9B6D-4966-997D-FB43B4C3ACAD}" srcOrd="1" destOrd="0" parTransId="{BAF2AA2F-C284-4FE3-8D4E-A16F26D46DBF}" sibTransId="{BFA1CE6B-67BD-4AD2-94C9-CF4859B233DA}"/>
    <dgm:cxn modelId="{3517FFEC-54E3-440C-A626-997A1ED9CB51}" type="presOf" srcId="{D60C4675-C12D-4BD9-8BA9-B69CB40E151A}" destId="{627172D0-5044-4B34-99DB-9F0C21FBDEAB}" srcOrd="0" destOrd="0" presId="urn:microsoft.com/office/officeart/2008/layout/VerticalCurvedList"/>
    <dgm:cxn modelId="{943B0FFB-46A2-48B3-B2C3-0C6B4FC69641}" srcId="{3FE96641-6EEC-4C3E-B16A-775C2DB4219E}" destId="{9FAF9150-A64A-497F-AD5B-E7F61AC4B0AC}" srcOrd="4" destOrd="0" parTransId="{D04B426E-E810-4EAA-BBD0-210C1739AFB9}" sibTransId="{4C37B796-348C-42BB-850B-CCC25A4A6FE8}"/>
    <dgm:cxn modelId="{259CD30A-DB89-49AF-A0A7-26797505D3CA}" type="presParOf" srcId="{9E9AB47E-56F6-4888-B2A0-A3B0E28BF62C}" destId="{B106565A-0D29-409D-A317-2FE5C776AD7B}" srcOrd="0" destOrd="0" presId="urn:microsoft.com/office/officeart/2008/layout/VerticalCurvedList"/>
    <dgm:cxn modelId="{B6FC0793-56C9-4DC5-ABB6-4C4739D686EE}" type="presParOf" srcId="{B106565A-0D29-409D-A317-2FE5C776AD7B}" destId="{20B431A4-ED84-466F-9B63-39F8D71D9B34}" srcOrd="0" destOrd="0" presId="urn:microsoft.com/office/officeart/2008/layout/VerticalCurvedList"/>
    <dgm:cxn modelId="{50C5AFF4-94FA-45B8-A5F6-6C4077C62883}" type="presParOf" srcId="{20B431A4-ED84-466F-9B63-39F8D71D9B34}" destId="{FC7DBE91-3200-4B6B-8A2B-5DC6865FC2C0}" srcOrd="0" destOrd="0" presId="urn:microsoft.com/office/officeart/2008/layout/VerticalCurvedList"/>
    <dgm:cxn modelId="{FA616E7D-0535-445B-B5C5-0E42B280A1F9}" type="presParOf" srcId="{20B431A4-ED84-466F-9B63-39F8D71D9B34}" destId="{627172D0-5044-4B34-99DB-9F0C21FBDEAB}" srcOrd="1" destOrd="0" presId="urn:microsoft.com/office/officeart/2008/layout/VerticalCurvedList"/>
    <dgm:cxn modelId="{CC0DFC3B-E980-4C5C-96D0-A8136794C0E9}" type="presParOf" srcId="{20B431A4-ED84-466F-9B63-39F8D71D9B34}" destId="{D9D7B294-EB5A-4652-80EE-79FC04A79B6D}" srcOrd="2" destOrd="0" presId="urn:microsoft.com/office/officeart/2008/layout/VerticalCurvedList"/>
    <dgm:cxn modelId="{163FD120-8981-4BD2-812E-574B2A9B7648}" type="presParOf" srcId="{20B431A4-ED84-466F-9B63-39F8D71D9B34}" destId="{6D687E14-8149-46D1-AEC3-EE9FACFE30B8}" srcOrd="3" destOrd="0" presId="urn:microsoft.com/office/officeart/2008/layout/VerticalCurvedList"/>
    <dgm:cxn modelId="{20F48979-1989-4510-9747-9D302AA0F87B}" type="presParOf" srcId="{B106565A-0D29-409D-A317-2FE5C776AD7B}" destId="{CF8DFA60-2686-4973-8EDB-C19EB29A7DB0}" srcOrd="1" destOrd="0" presId="urn:microsoft.com/office/officeart/2008/layout/VerticalCurvedList"/>
    <dgm:cxn modelId="{A41C94F0-DDF0-4ECE-B08E-31618EB0CDD9}" type="presParOf" srcId="{B106565A-0D29-409D-A317-2FE5C776AD7B}" destId="{222A6126-D02F-4136-B0D3-D76CF5406CAE}" srcOrd="2" destOrd="0" presId="urn:microsoft.com/office/officeart/2008/layout/VerticalCurvedList"/>
    <dgm:cxn modelId="{EEC99F40-DA4E-4146-9370-AC6C5A50F64F}" type="presParOf" srcId="{222A6126-D02F-4136-B0D3-D76CF5406CAE}" destId="{A886D2D5-67E3-4CF5-B26D-419A6A714753}" srcOrd="0" destOrd="0" presId="urn:microsoft.com/office/officeart/2008/layout/VerticalCurvedList"/>
    <dgm:cxn modelId="{2B110225-FDAF-4FFA-8240-0C726E032BBD}" type="presParOf" srcId="{B106565A-0D29-409D-A317-2FE5C776AD7B}" destId="{1C697400-E3FF-4A49-9D0C-27891C9028A4}" srcOrd="3" destOrd="0" presId="urn:microsoft.com/office/officeart/2008/layout/VerticalCurvedList"/>
    <dgm:cxn modelId="{A0B3D90B-6610-4E30-AE38-CB1146F81785}" type="presParOf" srcId="{B106565A-0D29-409D-A317-2FE5C776AD7B}" destId="{D95520C6-F8C5-4AD7-84B9-DC8FB0A22924}" srcOrd="4" destOrd="0" presId="urn:microsoft.com/office/officeart/2008/layout/VerticalCurvedList"/>
    <dgm:cxn modelId="{3E0AB3DF-2BEC-4FF4-848A-429AB61C30AA}" type="presParOf" srcId="{D95520C6-F8C5-4AD7-84B9-DC8FB0A22924}" destId="{321A7C73-420B-4BED-B3F2-0171FE535070}" srcOrd="0" destOrd="0" presId="urn:microsoft.com/office/officeart/2008/layout/VerticalCurvedList"/>
    <dgm:cxn modelId="{61E9B8DC-9BF4-4D21-A137-291C39DC98CA}" type="presParOf" srcId="{B106565A-0D29-409D-A317-2FE5C776AD7B}" destId="{1963C2FD-B819-42B2-AC92-6EC941657FB7}" srcOrd="5" destOrd="0" presId="urn:microsoft.com/office/officeart/2008/layout/VerticalCurvedList"/>
    <dgm:cxn modelId="{3660006D-02C5-4369-A52D-07240793FF5A}" type="presParOf" srcId="{B106565A-0D29-409D-A317-2FE5C776AD7B}" destId="{C4291416-81F0-4DC6-A338-51262AC2D93D}" srcOrd="6" destOrd="0" presId="urn:microsoft.com/office/officeart/2008/layout/VerticalCurvedList"/>
    <dgm:cxn modelId="{E1CE28BA-FD00-49F1-AFAB-F487624BFC3C}" type="presParOf" srcId="{C4291416-81F0-4DC6-A338-51262AC2D93D}" destId="{902C09A4-B4C5-4BDE-A3D9-2A112F43B0FA}" srcOrd="0" destOrd="0" presId="urn:microsoft.com/office/officeart/2008/layout/VerticalCurvedList"/>
    <dgm:cxn modelId="{E80F2011-9583-481D-9B6D-B393A8E4D4BE}" type="presParOf" srcId="{B106565A-0D29-409D-A317-2FE5C776AD7B}" destId="{07201BAD-73B4-4208-8AB9-2FF82DA0348F}" srcOrd="7" destOrd="0" presId="urn:microsoft.com/office/officeart/2008/layout/VerticalCurvedList"/>
    <dgm:cxn modelId="{6EBAF849-9930-497F-B7E3-33580B6284B7}" type="presParOf" srcId="{B106565A-0D29-409D-A317-2FE5C776AD7B}" destId="{36E7477A-8418-4F88-87E5-3E6BA1B15859}" srcOrd="8" destOrd="0" presId="urn:microsoft.com/office/officeart/2008/layout/VerticalCurvedList"/>
    <dgm:cxn modelId="{B15B8E58-CC15-4566-988E-2DBD025D03AB}" type="presParOf" srcId="{36E7477A-8418-4F88-87E5-3E6BA1B15859}" destId="{C7E28D53-8515-4952-A653-01B9DB83DD52}" srcOrd="0" destOrd="0" presId="urn:microsoft.com/office/officeart/2008/layout/VerticalCurvedList"/>
    <dgm:cxn modelId="{6BA281B8-747E-40CB-B7DD-13DCE5B14A1B}" type="presParOf" srcId="{B106565A-0D29-409D-A317-2FE5C776AD7B}" destId="{9F038F86-EC5F-4B1F-B8DB-1DC8E984905B}" srcOrd="9" destOrd="0" presId="urn:microsoft.com/office/officeart/2008/layout/VerticalCurvedList"/>
    <dgm:cxn modelId="{0AC2CDED-3BEC-45FA-8AF0-DB05F3573432}" type="presParOf" srcId="{B106565A-0D29-409D-A317-2FE5C776AD7B}" destId="{95E97EA4-EF51-466A-98F3-28A6BBA2AAD6}" srcOrd="10" destOrd="0" presId="urn:microsoft.com/office/officeart/2008/layout/VerticalCurvedList"/>
    <dgm:cxn modelId="{16E43CAD-1C2D-4AC5-B84D-EA6269168E6A}" type="presParOf" srcId="{95E97EA4-EF51-466A-98F3-28A6BBA2AAD6}" destId="{8CA44E0E-A1D5-4C6D-8CE4-1E31009B098C}" srcOrd="0" destOrd="0" presId="urn:microsoft.com/office/officeart/2008/layout/VerticalCurvedList"/>
    <dgm:cxn modelId="{4969AB2F-B4CB-489A-BBC1-434974294BCD}" type="presParOf" srcId="{B106565A-0D29-409D-A317-2FE5C776AD7B}" destId="{8A42804A-B242-4ED6-AD6F-049B1588026C}" srcOrd="11" destOrd="0" presId="urn:microsoft.com/office/officeart/2008/layout/VerticalCurvedList"/>
    <dgm:cxn modelId="{C1845399-E791-49B1-ADC7-3673E12096B5}" type="presParOf" srcId="{B106565A-0D29-409D-A317-2FE5C776AD7B}" destId="{8D82A751-AB96-4ABE-B332-FA7237C57163}" srcOrd="12" destOrd="0" presId="urn:microsoft.com/office/officeart/2008/layout/VerticalCurvedList"/>
    <dgm:cxn modelId="{E7A2F8C3-DF80-4584-9460-AD39BF6E4627}" type="presParOf" srcId="{8D82A751-AB96-4ABE-B332-FA7237C57163}" destId="{067C4C1C-9A0B-4D25-822B-B2E5C6F6BD66}"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7172D0-5044-4B34-99DB-9F0C21FBDEAB}">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8DFA60-2686-4973-8EDB-C19EB29A7DB0}">
      <dsp:nvSpPr>
        <dsp:cNvPr id="0" name=""/>
        <dsp:cNvSpPr/>
      </dsp:nvSpPr>
      <dsp:spPr>
        <a:xfrm>
          <a:off x="434398" y="285347"/>
          <a:ext cx="7617019" cy="57047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43180" rIns="43180" bIns="43180" numCol="1" spcCol="1270" anchor="ctr" anchorCtr="0">
          <a:noAutofit/>
        </a:bodyPr>
        <a:lstStyle/>
        <a:p>
          <a:pPr marL="0" lvl="0" indent="0" algn="l" defTabSz="755650">
            <a:lnSpc>
              <a:spcPct val="90000"/>
            </a:lnSpc>
            <a:spcBef>
              <a:spcPct val="0"/>
            </a:spcBef>
            <a:spcAft>
              <a:spcPct val="35000"/>
            </a:spcAft>
            <a:buNone/>
          </a:pPr>
          <a:r>
            <a:rPr lang="es-ES" sz="1700" kern="1200" dirty="0"/>
            <a:t>Identifica al titular mediante su DNI.</a:t>
          </a:r>
        </a:p>
      </dsp:txBody>
      <dsp:txXfrm>
        <a:off x="434398" y="285347"/>
        <a:ext cx="7617019" cy="570477"/>
      </dsp:txXfrm>
    </dsp:sp>
    <dsp:sp modelId="{A886D2D5-67E3-4CF5-B26D-419A6A714753}">
      <dsp:nvSpPr>
        <dsp:cNvPr id="0" name=""/>
        <dsp:cNvSpPr/>
      </dsp:nvSpPr>
      <dsp:spPr>
        <a:xfrm>
          <a:off x="77849" y="214037"/>
          <a:ext cx="713096" cy="713096"/>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697400-E3FF-4A49-9D0C-27891C9028A4}">
      <dsp:nvSpPr>
        <dsp:cNvPr id="0" name=""/>
        <dsp:cNvSpPr/>
      </dsp:nvSpPr>
      <dsp:spPr>
        <a:xfrm>
          <a:off x="903654" y="1140954"/>
          <a:ext cx="7147763" cy="570477"/>
        </a:xfrm>
        <a:prstGeom prst="rect">
          <a:avLst/>
        </a:prstGeom>
        <a:solidFill>
          <a:schemeClr val="accent3">
            <a:hueOff val="542120"/>
            <a:satOff val="20000"/>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43180" rIns="43180" bIns="43180" numCol="1" spcCol="1270" anchor="ctr" anchorCtr="0">
          <a:noAutofit/>
        </a:bodyPr>
        <a:lstStyle/>
        <a:p>
          <a:pPr marL="0" lvl="0" indent="0" algn="l" defTabSz="755650">
            <a:lnSpc>
              <a:spcPct val="90000"/>
            </a:lnSpc>
            <a:spcBef>
              <a:spcPct val="0"/>
            </a:spcBef>
            <a:spcAft>
              <a:spcPct val="35000"/>
            </a:spcAft>
            <a:buNone/>
          </a:pPr>
          <a:r>
            <a:rPr lang="es-ES" sz="1700" kern="1200" dirty="0"/>
            <a:t>Verifica si el cliente tiene ofrecimiento en la Web de Blindaje.</a:t>
          </a:r>
        </a:p>
      </dsp:txBody>
      <dsp:txXfrm>
        <a:off x="903654" y="1140954"/>
        <a:ext cx="7147763" cy="570477"/>
      </dsp:txXfrm>
    </dsp:sp>
    <dsp:sp modelId="{321A7C73-420B-4BED-B3F2-0171FE535070}">
      <dsp:nvSpPr>
        <dsp:cNvPr id="0" name=""/>
        <dsp:cNvSpPr/>
      </dsp:nvSpPr>
      <dsp:spPr>
        <a:xfrm>
          <a:off x="547106" y="1069644"/>
          <a:ext cx="713096" cy="713096"/>
        </a:xfrm>
        <a:prstGeom prst="ellipse">
          <a:avLst/>
        </a:prstGeom>
        <a:solidFill>
          <a:schemeClr val="lt1">
            <a:hueOff val="0"/>
            <a:satOff val="0"/>
            <a:lumOff val="0"/>
            <a:alphaOff val="0"/>
          </a:schemeClr>
        </a:solidFill>
        <a:ln w="12700" cap="flat" cmpd="sng" algn="ctr">
          <a:solidFill>
            <a:schemeClr val="accent3">
              <a:hueOff val="542120"/>
              <a:satOff val="20000"/>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63C2FD-B819-42B2-AC92-6EC941657FB7}">
      <dsp:nvSpPr>
        <dsp:cNvPr id="0" name=""/>
        <dsp:cNvSpPr/>
      </dsp:nvSpPr>
      <dsp:spPr>
        <a:xfrm>
          <a:off x="1118233" y="1996562"/>
          <a:ext cx="6933183" cy="570477"/>
        </a:xfrm>
        <a:prstGeom prst="rect">
          <a:avLst/>
        </a:prstGeom>
        <a:solidFill>
          <a:schemeClr val="accent3">
            <a:hueOff val="1084240"/>
            <a:satOff val="40000"/>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43180" rIns="43180" bIns="43180" numCol="1" spcCol="1270" anchor="ctr" anchorCtr="0">
          <a:noAutofit/>
        </a:bodyPr>
        <a:lstStyle/>
        <a:p>
          <a:pPr marL="0" lvl="0" indent="0" algn="l" defTabSz="755650">
            <a:lnSpc>
              <a:spcPct val="90000"/>
            </a:lnSpc>
            <a:spcBef>
              <a:spcPct val="0"/>
            </a:spcBef>
            <a:spcAft>
              <a:spcPct val="35000"/>
            </a:spcAft>
            <a:buNone/>
          </a:pPr>
          <a:r>
            <a:rPr lang="es-ES" sz="1700" kern="1200" dirty="0"/>
            <a:t>Si el cliente tiene Permanencia por Beneficio, indica que puede cancelar la Devolución del beneficio pagando los meses restantes.</a:t>
          </a:r>
        </a:p>
      </dsp:txBody>
      <dsp:txXfrm>
        <a:off x="1118233" y="1996562"/>
        <a:ext cx="6933183" cy="570477"/>
      </dsp:txXfrm>
    </dsp:sp>
    <dsp:sp modelId="{902C09A4-B4C5-4BDE-A3D9-2A112F43B0FA}">
      <dsp:nvSpPr>
        <dsp:cNvPr id="0" name=""/>
        <dsp:cNvSpPr/>
      </dsp:nvSpPr>
      <dsp:spPr>
        <a:xfrm>
          <a:off x="761685" y="1925252"/>
          <a:ext cx="713096" cy="713096"/>
        </a:xfrm>
        <a:prstGeom prst="ellipse">
          <a:avLst/>
        </a:prstGeom>
        <a:solidFill>
          <a:schemeClr val="lt1">
            <a:hueOff val="0"/>
            <a:satOff val="0"/>
            <a:lumOff val="0"/>
            <a:alphaOff val="0"/>
          </a:schemeClr>
        </a:solidFill>
        <a:ln w="12700" cap="flat" cmpd="sng" algn="ctr">
          <a:solidFill>
            <a:schemeClr val="accent3">
              <a:hueOff val="1084240"/>
              <a:satOff val="40000"/>
              <a:lumOff val="-5882"/>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201BAD-73B4-4208-8AB9-2FF82DA0348F}">
      <dsp:nvSpPr>
        <dsp:cNvPr id="0" name=""/>
        <dsp:cNvSpPr/>
      </dsp:nvSpPr>
      <dsp:spPr>
        <a:xfrm>
          <a:off x="1118233" y="2851627"/>
          <a:ext cx="6933183" cy="570477"/>
        </a:xfrm>
        <a:prstGeom prst="rect">
          <a:avLst/>
        </a:prstGeom>
        <a:solidFill>
          <a:schemeClr val="accent3">
            <a:hueOff val="1626359"/>
            <a:satOff val="60000"/>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43180" rIns="43180" bIns="43180" numCol="1" spcCol="1270" anchor="ctr" anchorCtr="0">
          <a:noAutofit/>
        </a:bodyPr>
        <a:lstStyle/>
        <a:p>
          <a:pPr marL="0" lvl="0" indent="0" algn="l" defTabSz="755650">
            <a:lnSpc>
              <a:spcPct val="90000"/>
            </a:lnSpc>
            <a:spcBef>
              <a:spcPct val="0"/>
            </a:spcBef>
            <a:spcAft>
              <a:spcPct val="35000"/>
            </a:spcAft>
            <a:buNone/>
          </a:pPr>
          <a:r>
            <a:rPr lang="es-PE" sz="1700" kern="1200" dirty="0"/>
            <a:t>Valida que se cuenta con stock disponible en tienda, del modelo solicitado (color).</a:t>
          </a:r>
          <a:endParaRPr lang="es-ES" sz="1700" kern="1200" dirty="0"/>
        </a:p>
      </dsp:txBody>
      <dsp:txXfrm>
        <a:off x="1118233" y="2851627"/>
        <a:ext cx="6933183" cy="570477"/>
      </dsp:txXfrm>
    </dsp:sp>
    <dsp:sp modelId="{C7E28D53-8515-4952-A653-01B9DB83DD52}">
      <dsp:nvSpPr>
        <dsp:cNvPr id="0" name=""/>
        <dsp:cNvSpPr/>
      </dsp:nvSpPr>
      <dsp:spPr>
        <a:xfrm>
          <a:off x="761685" y="2780318"/>
          <a:ext cx="713096" cy="713096"/>
        </a:xfrm>
        <a:prstGeom prst="ellipse">
          <a:avLst/>
        </a:prstGeom>
        <a:solidFill>
          <a:schemeClr val="lt1">
            <a:hueOff val="0"/>
            <a:satOff val="0"/>
            <a:lumOff val="0"/>
            <a:alphaOff val="0"/>
          </a:schemeClr>
        </a:solidFill>
        <a:ln w="12700" cap="flat" cmpd="sng" algn="ctr">
          <a:solidFill>
            <a:schemeClr val="accent3">
              <a:hueOff val="1626359"/>
              <a:satOff val="60000"/>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038F86-EC5F-4B1F-B8DB-1DC8E984905B}">
      <dsp:nvSpPr>
        <dsp:cNvPr id="0" name=""/>
        <dsp:cNvSpPr/>
      </dsp:nvSpPr>
      <dsp:spPr>
        <a:xfrm>
          <a:off x="903654" y="3707235"/>
          <a:ext cx="7147763" cy="570477"/>
        </a:xfrm>
        <a:prstGeom prst="rect">
          <a:avLst/>
        </a:prstGeom>
        <a:solidFill>
          <a:schemeClr val="accent3">
            <a:hueOff val="2168479"/>
            <a:satOff val="80000"/>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43180" rIns="43180" bIns="43180" numCol="1" spcCol="1270" anchor="ctr" anchorCtr="0">
          <a:noAutofit/>
        </a:bodyPr>
        <a:lstStyle/>
        <a:p>
          <a:pPr marL="0" lvl="0" indent="0" algn="l" defTabSz="755650">
            <a:lnSpc>
              <a:spcPct val="90000"/>
            </a:lnSpc>
            <a:spcBef>
              <a:spcPct val="0"/>
            </a:spcBef>
            <a:spcAft>
              <a:spcPct val="35000"/>
            </a:spcAft>
            <a:buNone/>
          </a:pPr>
          <a:r>
            <a:rPr lang="es-PE" sz="1700" kern="1200" dirty="0"/>
            <a:t>Se debe de pre-evaluar al cliente para validar su estado crediticio (subir el plan o adquirir VEP).</a:t>
          </a:r>
          <a:endParaRPr lang="es-ES" sz="1700" kern="1200" dirty="0"/>
        </a:p>
      </dsp:txBody>
      <dsp:txXfrm>
        <a:off x="903654" y="3707235"/>
        <a:ext cx="7147763" cy="570477"/>
      </dsp:txXfrm>
    </dsp:sp>
    <dsp:sp modelId="{8CA44E0E-A1D5-4C6D-8CE4-1E31009B098C}">
      <dsp:nvSpPr>
        <dsp:cNvPr id="0" name=""/>
        <dsp:cNvSpPr/>
      </dsp:nvSpPr>
      <dsp:spPr>
        <a:xfrm>
          <a:off x="547106" y="3635925"/>
          <a:ext cx="713096" cy="713096"/>
        </a:xfrm>
        <a:prstGeom prst="ellipse">
          <a:avLst/>
        </a:prstGeom>
        <a:solidFill>
          <a:schemeClr val="lt1">
            <a:hueOff val="0"/>
            <a:satOff val="0"/>
            <a:lumOff val="0"/>
            <a:alphaOff val="0"/>
          </a:schemeClr>
        </a:solidFill>
        <a:ln w="12700" cap="flat" cmpd="sng" algn="ctr">
          <a:solidFill>
            <a:schemeClr val="accent3">
              <a:hueOff val="2168479"/>
              <a:satOff val="80000"/>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42804A-B242-4ED6-AD6F-049B1588026C}">
      <dsp:nvSpPr>
        <dsp:cNvPr id="0" name=""/>
        <dsp:cNvSpPr/>
      </dsp:nvSpPr>
      <dsp:spPr>
        <a:xfrm>
          <a:off x="434398" y="4562842"/>
          <a:ext cx="7617019" cy="570477"/>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43180" rIns="43180" bIns="43180" numCol="1" spcCol="1270" anchor="ctr" anchorCtr="0">
          <a:noAutofit/>
        </a:bodyPr>
        <a:lstStyle/>
        <a:p>
          <a:pPr marL="0" lvl="0" indent="0" algn="l" defTabSz="755650">
            <a:lnSpc>
              <a:spcPct val="90000"/>
            </a:lnSpc>
            <a:spcBef>
              <a:spcPct val="0"/>
            </a:spcBef>
            <a:spcAft>
              <a:spcPct val="35000"/>
            </a:spcAft>
            <a:buNone/>
          </a:pPr>
          <a:r>
            <a:rPr lang="es-PE" sz="1700" kern="1200" dirty="0"/>
            <a:t>Se puede reponer un equipo con Renovación, inclusive si está en estado "Suspendido por Robo”.</a:t>
          </a:r>
          <a:endParaRPr lang="es-ES" sz="1700" kern="1200" dirty="0"/>
        </a:p>
      </dsp:txBody>
      <dsp:txXfrm>
        <a:off x="434398" y="4562842"/>
        <a:ext cx="7617019" cy="570477"/>
      </dsp:txXfrm>
    </dsp:sp>
    <dsp:sp modelId="{067C4C1C-9A0B-4D25-822B-B2E5C6F6BD66}">
      <dsp:nvSpPr>
        <dsp:cNvPr id="0" name=""/>
        <dsp:cNvSpPr/>
      </dsp:nvSpPr>
      <dsp:spPr>
        <a:xfrm>
          <a:off x="77849" y="4491533"/>
          <a:ext cx="713096" cy="713096"/>
        </a:xfrm>
        <a:prstGeom prst="ellipse">
          <a:avLst/>
        </a:prstGeom>
        <a:solidFill>
          <a:schemeClr val="lt1">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B4DAE8-261B-4630-9326-1DE3C894CD47}" type="datetimeFigureOut">
              <a:rPr lang="es-PE" smtClean="0"/>
              <a:t>6/11/2017</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0F45D-DAB7-4025-BBFA-5832F9A98F4F}" type="slidenum">
              <a:rPr lang="es-PE" smtClean="0"/>
              <a:t>‹Nº›</a:t>
            </a:fld>
            <a:endParaRPr lang="es-PE"/>
          </a:p>
        </p:txBody>
      </p:sp>
    </p:spTree>
    <p:extLst>
      <p:ext uri="{BB962C8B-B14F-4D97-AF65-F5344CB8AC3E}">
        <p14:creationId xmlns:p14="http://schemas.microsoft.com/office/powerpoint/2010/main" val="255538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Chicos, buenos días(tardes) el día de hoy revisaremos los lineamientos de renovación de mercado personas y empresas</a:t>
            </a:r>
          </a:p>
          <a:p>
            <a:r>
              <a:rPr lang="es-PE" dirty="0"/>
              <a:t>Flujos </a:t>
            </a:r>
          </a:p>
          <a:p>
            <a:r>
              <a:rPr lang="es-PE" dirty="0"/>
              <a:t>Requisitos </a:t>
            </a:r>
          </a:p>
          <a:p>
            <a:r>
              <a:rPr lang="es-PE" dirty="0"/>
              <a:t>Consideraciones</a:t>
            </a:r>
          </a:p>
          <a:p>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1</a:t>
            </a:fld>
            <a:endParaRPr lang="es-PE"/>
          </a:p>
        </p:txBody>
      </p:sp>
    </p:spTree>
    <p:extLst>
      <p:ext uri="{BB962C8B-B14F-4D97-AF65-F5344CB8AC3E}">
        <p14:creationId xmlns:p14="http://schemas.microsoft.com/office/powerpoint/2010/main" val="131662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En este flujo se refuerza que tenemos que verificar en la web blindaje si el cliente cuenta con un ofrecimiento, de no contar con ofrecimiento realizaremos el proceso regular que implica evaluar al cliente ya que se realizara un cambio de plan, verificamos el Stock de equipo y enfatizamos la tipificación de “ Cambio entre tecnología distintas” </a:t>
            </a:r>
          </a:p>
          <a:p>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10</a:t>
            </a:fld>
            <a:endParaRPr lang="es-PE"/>
          </a:p>
        </p:txBody>
      </p:sp>
    </p:spTree>
    <p:extLst>
      <p:ext uri="{BB962C8B-B14F-4D97-AF65-F5344CB8AC3E}">
        <p14:creationId xmlns:p14="http://schemas.microsoft.com/office/powerpoint/2010/main" val="484467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Proceso en el Portal, reforzamos la tipificación “Cambio entre tecnología distintas”, por que motivo elegimos esta tipificación? – Por que se trata de una renovación con cambio de plan.</a:t>
            </a:r>
          </a:p>
          <a:p>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11</a:t>
            </a:fld>
            <a:endParaRPr lang="es-PE"/>
          </a:p>
        </p:txBody>
      </p:sp>
    </p:spTree>
    <p:extLst>
      <p:ext uri="{BB962C8B-B14F-4D97-AF65-F5344CB8AC3E}">
        <p14:creationId xmlns:p14="http://schemas.microsoft.com/office/powerpoint/2010/main" val="1817963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A partir del día 13 cambiara la tipificación ya que aplicara Procesos Automáticos- hasta la fecha siguen manejando la tipificación en forma de pago “ Contado”</a:t>
            </a:r>
          </a:p>
          <a:p>
            <a:r>
              <a:rPr lang="es-PE" dirty="0"/>
              <a:t>Recalcar que deben esperar la comunicación oficial de mercados para iniciar a utilizar procesos automáticos.</a:t>
            </a:r>
          </a:p>
          <a:p>
            <a:r>
              <a:rPr lang="es-PE" dirty="0"/>
              <a:t>Cuando realicen proceso automático van a elegir la opción de cargo al recibo, tal y como lo vienen manejando las TP.</a:t>
            </a:r>
          </a:p>
          <a:p>
            <a:r>
              <a:rPr lang="es-PE" dirty="0"/>
              <a:t>Este proceso aplicara con </a:t>
            </a:r>
            <a:r>
              <a:rPr lang="es-PE" dirty="0" err="1"/>
              <a:t>Paperless</a:t>
            </a:r>
            <a:r>
              <a:rPr lang="es-PE" dirty="0"/>
              <a:t>.</a:t>
            </a:r>
          </a:p>
        </p:txBody>
      </p:sp>
      <p:sp>
        <p:nvSpPr>
          <p:cNvPr id="4" name="Marcador de número de diapositiva 3"/>
          <p:cNvSpPr>
            <a:spLocks noGrp="1"/>
          </p:cNvSpPr>
          <p:nvPr>
            <p:ph type="sldNum" sz="quarter" idx="10"/>
          </p:nvPr>
        </p:nvSpPr>
        <p:spPr/>
        <p:txBody>
          <a:bodyPr/>
          <a:lstStyle/>
          <a:p>
            <a:fld id="{19A0F45D-DAB7-4025-BBFA-5832F9A98F4F}" type="slidenum">
              <a:rPr lang="es-PE" smtClean="0"/>
              <a:t>12</a:t>
            </a:fld>
            <a:endParaRPr lang="es-PE"/>
          </a:p>
        </p:txBody>
      </p:sp>
    </p:spTree>
    <p:extLst>
      <p:ext uri="{BB962C8B-B14F-4D97-AF65-F5344CB8AC3E}">
        <p14:creationId xmlns:p14="http://schemas.microsoft.com/office/powerpoint/2010/main" val="991798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Reforzar con los As. :</a:t>
            </a:r>
          </a:p>
          <a:p>
            <a:pPr marL="171450" indent="-171450">
              <a:buFont typeface="Wingdings" panose="05000000000000000000" pitchFamily="2" charset="2"/>
              <a:buChar char="q"/>
            </a:pPr>
            <a:r>
              <a:rPr lang="es-PE" dirty="0"/>
              <a:t>Si el cliente debe mantener SIM deberá marcar en el ítem de la orden </a:t>
            </a:r>
          </a:p>
          <a:p>
            <a:pPr marL="171450" indent="-171450">
              <a:buFont typeface="Wingdings" panose="05000000000000000000" pitchFamily="2" charset="2"/>
              <a:buChar char="q"/>
            </a:pPr>
            <a:r>
              <a:rPr lang="es-PE" dirty="0"/>
              <a:t>Verificar que las casilla de las adendas deben estar sin </a:t>
            </a:r>
            <a:r>
              <a:rPr lang="es-PE" dirty="0" err="1"/>
              <a:t>check</a:t>
            </a:r>
            <a:r>
              <a:rPr lang="es-PE" dirty="0"/>
              <a:t>, ya que por temas de distracción marcan o no verifican de manera correcta este concepto.</a:t>
            </a:r>
          </a:p>
          <a:p>
            <a:pPr marL="171450" indent="-171450">
              <a:buFont typeface="Wingdings" panose="05000000000000000000" pitchFamily="2" charset="2"/>
              <a:buChar char="q"/>
            </a:pPr>
            <a:r>
              <a:rPr lang="es-PE" dirty="0"/>
              <a:t>No se deben manejar precios excepción.</a:t>
            </a:r>
          </a:p>
          <a:p>
            <a:pPr marL="171450" indent="-171450">
              <a:buFont typeface="Wingdings" panose="05000000000000000000" pitchFamily="2" charset="2"/>
              <a:buChar char="q"/>
            </a:pPr>
            <a:r>
              <a:rPr lang="es-PE" dirty="0"/>
              <a:t>En que escenarios damos </a:t>
            </a:r>
            <a:r>
              <a:rPr lang="es-PE" dirty="0" err="1"/>
              <a:t>check</a:t>
            </a:r>
            <a:r>
              <a:rPr lang="es-PE" dirty="0"/>
              <a:t> en Mantener SIM, cuando se realice una renovación con Cambio de plan tarifario.</a:t>
            </a:r>
          </a:p>
        </p:txBody>
      </p:sp>
      <p:sp>
        <p:nvSpPr>
          <p:cNvPr id="4" name="Marcador de número de diapositiva 3"/>
          <p:cNvSpPr>
            <a:spLocks noGrp="1"/>
          </p:cNvSpPr>
          <p:nvPr>
            <p:ph type="sldNum" sz="quarter" idx="10"/>
          </p:nvPr>
        </p:nvSpPr>
        <p:spPr/>
        <p:txBody>
          <a:bodyPr/>
          <a:lstStyle/>
          <a:p>
            <a:fld id="{19A0F45D-DAB7-4025-BBFA-5832F9A98F4F}" type="slidenum">
              <a:rPr lang="es-PE" smtClean="0"/>
              <a:t>13</a:t>
            </a:fld>
            <a:endParaRPr lang="es-PE"/>
          </a:p>
        </p:txBody>
      </p:sp>
    </p:spTree>
    <p:extLst>
      <p:ext uri="{BB962C8B-B14F-4D97-AF65-F5344CB8AC3E}">
        <p14:creationId xmlns:p14="http://schemas.microsoft.com/office/powerpoint/2010/main" val="4187506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Si el cliente cuenta con un plan pack, y desea renovar tenemos que considerar:</a:t>
            </a:r>
          </a:p>
          <a:p>
            <a:pPr marL="171450" indent="-171450">
              <a:buFont typeface="Arial" panose="020B0604020202020204" pitchFamily="34" charset="0"/>
              <a:buChar char="•"/>
            </a:pPr>
            <a:r>
              <a:rPr lang="es-PE" dirty="0"/>
              <a:t>Tiempo con la línea</a:t>
            </a:r>
          </a:p>
          <a:p>
            <a:pPr marL="171450" indent="-171450">
              <a:buFont typeface="Arial" panose="020B0604020202020204" pitchFamily="34" charset="0"/>
              <a:buChar char="•"/>
            </a:pPr>
            <a:r>
              <a:rPr lang="es-PE" dirty="0"/>
              <a:t>Penalidad</a:t>
            </a:r>
          </a:p>
          <a:p>
            <a:pPr marL="0" indent="0">
              <a:buFont typeface="Arial" panose="020B0604020202020204" pitchFamily="34" charset="0"/>
              <a:buNone/>
            </a:pPr>
            <a:r>
              <a:rPr lang="es-PE" dirty="0"/>
              <a:t>Ya que de esta manera realizaremos conoceremos si el cliente aplica para el descuento en la penalidad.</a:t>
            </a:r>
          </a:p>
          <a:p>
            <a:pPr marL="0" indent="0">
              <a:buFont typeface="Arial" panose="020B0604020202020204" pitchFamily="34" charset="0"/>
              <a:buNone/>
            </a:pPr>
            <a:r>
              <a:rPr lang="es-PE" dirty="0"/>
              <a:t>De no verificar si el cliente cuenta con ello, no nos permitirá avanzar la orden por motivo de estar pendiente de pago.</a:t>
            </a:r>
          </a:p>
          <a:p>
            <a:pPr marL="0" indent="0">
              <a:buFont typeface="Arial" panose="020B0604020202020204" pitchFamily="34" charset="0"/>
              <a:buNone/>
            </a:pPr>
            <a:r>
              <a:rPr lang="es-PE" dirty="0"/>
              <a:t>En que escenario se realiza el pago de penalidad? – Cuando el cliente baja de plan, cliente renueva antes de terminar los 18 meses de acuerdo de permanencia.</a:t>
            </a:r>
          </a:p>
          <a:p>
            <a:pPr marL="0" indent="0">
              <a:buFont typeface="Arial" panose="020B0604020202020204" pitchFamily="34" charset="0"/>
              <a:buNone/>
            </a:pPr>
            <a:endParaRPr lang="es-PE" dirty="0"/>
          </a:p>
          <a:p>
            <a:pPr marL="0" indent="0">
              <a:buFont typeface="Arial" panose="020B0604020202020204" pitchFamily="34" charset="0"/>
              <a:buNone/>
            </a:pPr>
            <a:endParaRPr lang="es-PE" dirty="0"/>
          </a:p>
          <a:p>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14</a:t>
            </a:fld>
            <a:endParaRPr lang="es-PE"/>
          </a:p>
        </p:txBody>
      </p:sp>
    </p:spTree>
    <p:extLst>
      <p:ext uri="{BB962C8B-B14F-4D97-AF65-F5344CB8AC3E}">
        <p14:creationId xmlns:p14="http://schemas.microsoft.com/office/powerpoint/2010/main" val="3569009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Generamos el orden de pago de penalidad, y verificamos el tiempo que el cliente cuenta con el servicio de esta manera se le otorga al cliente el descuento en la penalidad generando el pago menor a lo calculado.</a:t>
            </a:r>
          </a:p>
        </p:txBody>
      </p:sp>
      <p:sp>
        <p:nvSpPr>
          <p:cNvPr id="4" name="Marcador de número de diapositiva 3"/>
          <p:cNvSpPr>
            <a:spLocks noGrp="1"/>
          </p:cNvSpPr>
          <p:nvPr>
            <p:ph type="sldNum" sz="quarter" idx="10"/>
          </p:nvPr>
        </p:nvSpPr>
        <p:spPr/>
        <p:txBody>
          <a:bodyPr/>
          <a:lstStyle/>
          <a:p>
            <a:fld id="{19A0F45D-DAB7-4025-BBFA-5832F9A98F4F}" type="slidenum">
              <a:rPr lang="es-PE" smtClean="0"/>
              <a:t>15</a:t>
            </a:fld>
            <a:endParaRPr lang="es-PE"/>
          </a:p>
        </p:txBody>
      </p:sp>
    </p:spTree>
    <p:extLst>
      <p:ext uri="{BB962C8B-B14F-4D97-AF65-F5344CB8AC3E}">
        <p14:creationId xmlns:p14="http://schemas.microsoft.com/office/powerpoint/2010/main" val="3069342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Ya finalizando seleccionamos avanzar.</a:t>
            </a:r>
          </a:p>
          <a:p>
            <a:r>
              <a:rPr lang="es-PE" dirty="0"/>
              <a:t>El cliente se acerca y realiza el recojo de su equipo.</a:t>
            </a:r>
          </a:p>
          <a:p>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16</a:t>
            </a:fld>
            <a:endParaRPr lang="es-PE"/>
          </a:p>
        </p:txBody>
      </p:sp>
    </p:spTree>
    <p:extLst>
      <p:ext uri="{BB962C8B-B14F-4D97-AF65-F5344CB8AC3E}">
        <p14:creationId xmlns:p14="http://schemas.microsoft.com/office/powerpoint/2010/main" val="3943929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En este flujo se refuerza que tenemos que verificar en la web blindaje si el cliente cuenta con un ofrecimiento, de no contar con ofrecimiento realizaremos el proceso regular que implica evaluar al cliente ya que se realizara un cambio de plan, verificamos el Stock de equipo y enfatizamos la tipificación de “ Cambio de modelo sin devolución” </a:t>
            </a:r>
          </a:p>
          <a:p>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17</a:t>
            </a:fld>
            <a:endParaRPr lang="es-PE"/>
          </a:p>
        </p:txBody>
      </p:sp>
    </p:spTree>
    <p:extLst>
      <p:ext uri="{BB962C8B-B14F-4D97-AF65-F5344CB8AC3E}">
        <p14:creationId xmlns:p14="http://schemas.microsoft.com/office/powerpoint/2010/main" val="2338706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Proceso en el Portal, reforzamos la tipificación “Cambio de modelo sin devolución”, por que motivo elegimos esta tipificación? – Por que se trata de una renovación con sin cambio de plan. Quiere decir que el cliente mantiene su plan.</a:t>
            </a:r>
          </a:p>
        </p:txBody>
      </p:sp>
      <p:sp>
        <p:nvSpPr>
          <p:cNvPr id="4" name="Marcador de número de diapositiva 3"/>
          <p:cNvSpPr>
            <a:spLocks noGrp="1"/>
          </p:cNvSpPr>
          <p:nvPr>
            <p:ph type="sldNum" sz="quarter" idx="10"/>
          </p:nvPr>
        </p:nvSpPr>
        <p:spPr/>
        <p:txBody>
          <a:bodyPr/>
          <a:lstStyle/>
          <a:p>
            <a:fld id="{19A0F45D-DAB7-4025-BBFA-5832F9A98F4F}" type="slidenum">
              <a:rPr lang="es-PE" smtClean="0"/>
              <a:t>18</a:t>
            </a:fld>
            <a:endParaRPr lang="es-PE"/>
          </a:p>
        </p:txBody>
      </p:sp>
    </p:spTree>
    <p:extLst>
      <p:ext uri="{BB962C8B-B14F-4D97-AF65-F5344CB8AC3E}">
        <p14:creationId xmlns:p14="http://schemas.microsoft.com/office/powerpoint/2010/main" val="3883908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A partir del día 13 cambiara la tipificación ya que aplicara Procesos Automáticos- hasta la fecha siguen manejando la tipificación en forma de pago “ Contado”</a:t>
            </a:r>
          </a:p>
          <a:p>
            <a:r>
              <a:rPr lang="es-PE" dirty="0"/>
              <a:t>Recalcar que deben esperar la comunicación oficial de mercados para iniciar a utilizar procesos automáticos.</a:t>
            </a:r>
          </a:p>
          <a:p>
            <a:r>
              <a:rPr lang="es-PE" dirty="0"/>
              <a:t>Cuando realicen proceso automático van a elegir la opción de cargo al recibo, tal y como lo vienen manejando las TP.</a:t>
            </a:r>
          </a:p>
          <a:p>
            <a:r>
              <a:rPr lang="es-PE" dirty="0"/>
              <a:t>Este proceso aplicara con </a:t>
            </a:r>
            <a:r>
              <a:rPr lang="es-PE" dirty="0" err="1"/>
              <a:t>Paperless</a:t>
            </a:r>
            <a:r>
              <a:rPr lang="es-PE" dirty="0"/>
              <a:t>.</a:t>
            </a:r>
          </a:p>
          <a:p>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19</a:t>
            </a:fld>
            <a:endParaRPr lang="es-PE"/>
          </a:p>
        </p:txBody>
      </p:sp>
    </p:spTree>
    <p:extLst>
      <p:ext uri="{BB962C8B-B14F-4D97-AF65-F5344CB8AC3E}">
        <p14:creationId xmlns:p14="http://schemas.microsoft.com/office/powerpoint/2010/main" val="978115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Los conceptos básicos que ya vienen manejando como Renovación, Permanencia y Devolución de Beneficio (penalidad).</a:t>
            </a:r>
          </a:p>
          <a:p>
            <a:endParaRPr lang="es-PE" dirty="0"/>
          </a:p>
          <a:p>
            <a:r>
              <a:rPr lang="es-PE" dirty="0"/>
              <a:t>Adenda = Permanencia </a:t>
            </a:r>
          </a:p>
        </p:txBody>
      </p:sp>
      <p:sp>
        <p:nvSpPr>
          <p:cNvPr id="4" name="Marcador de número de diapositiva 3"/>
          <p:cNvSpPr>
            <a:spLocks noGrp="1"/>
          </p:cNvSpPr>
          <p:nvPr>
            <p:ph type="sldNum" sz="quarter" idx="10"/>
          </p:nvPr>
        </p:nvSpPr>
        <p:spPr/>
        <p:txBody>
          <a:bodyPr/>
          <a:lstStyle/>
          <a:p>
            <a:fld id="{19A0F45D-DAB7-4025-BBFA-5832F9A98F4F}" type="slidenum">
              <a:rPr lang="es-PE" smtClean="0"/>
              <a:t>2</a:t>
            </a:fld>
            <a:endParaRPr lang="es-PE"/>
          </a:p>
        </p:txBody>
      </p:sp>
    </p:spTree>
    <p:extLst>
      <p:ext uri="{BB962C8B-B14F-4D97-AF65-F5344CB8AC3E}">
        <p14:creationId xmlns:p14="http://schemas.microsoft.com/office/powerpoint/2010/main" val="3250342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Reforzar con los As. :</a:t>
            </a:r>
          </a:p>
          <a:p>
            <a:pPr marL="171450" indent="-171450">
              <a:buFont typeface="Wingdings" panose="05000000000000000000" pitchFamily="2" charset="2"/>
              <a:buChar char="q"/>
            </a:pPr>
            <a:r>
              <a:rPr lang="es-PE" dirty="0"/>
              <a:t>Si el cliente debe mantener SIM deberá marcar en el ítem de la orden </a:t>
            </a:r>
          </a:p>
          <a:p>
            <a:pPr marL="171450" indent="-171450">
              <a:buFont typeface="Wingdings" panose="05000000000000000000" pitchFamily="2" charset="2"/>
              <a:buChar char="q"/>
            </a:pPr>
            <a:r>
              <a:rPr lang="es-PE" dirty="0"/>
              <a:t>Verificar que las casilla de las adendas deben estar sin </a:t>
            </a:r>
            <a:r>
              <a:rPr lang="es-PE" dirty="0" err="1"/>
              <a:t>check</a:t>
            </a:r>
            <a:r>
              <a:rPr lang="es-PE" dirty="0"/>
              <a:t>, ya que por temas de distracción marcan o no verifican de manera correcta este concepto.</a:t>
            </a:r>
          </a:p>
          <a:p>
            <a:pPr marL="171450" indent="-171450">
              <a:buFont typeface="Wingdings" panose="05000000000000000000" pitchFamily="2" charset="2"/>
              <a:buChar char="q"/>
            </a:pPr>
            <a:r>
              <a:rPr lang="es-PE" dirty="0"/>
              <a:t>No se deben manejar precios excepción.</a:t>
            </a:r>
          </a:p>
          <a:p>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20</a:t>
            </a:fld>
            <a:endParaRPr lang="es-PE"/>
          </a:p>
        </p:txBody>
      </p:sp>
    </p:spTree>
    <p:extLst>
      <p:ext uri="{BB962C8B-B14F-4D97-AF65-F5344CB8AC3E}">
        <p14:creationId xmlns:p14="http://schemas.microsoft.com/office/powerpoint/2010/main" val="2787369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Si el cliente cuenta con un plan pack, y desea renovar tenemos que considerar:</a:t>
            </a:r>
          </a:p>
          <a:p>
            <a:pPr marL="171450" indent="-171450">
              <a:buFont typeface="Arial" panose="020B0604020202020204" pitchFamily="34" charset="0"/>
              <a:buChar char="•"/>
            </a:pPr>
            <a:r>
              <a:rPr lang="es-PE" dirty="0"/>
              <a:t>Tiempo con la línea</a:t>
            </a:r>
          </a:p>
          <a:p>
            <a:pPr marL="171450" indent="-171450">
              <a:buFont typeface="Arial" panose="020B0604020202020204" pitchFamily="34" charset="0"/>
              <a:buChar char="•"/>
            </a:pPr>
            <a:r>
              <a:rPr lang="es-PE" dirty="0"/>
              <a:t>Penalidad</a:t>
            </a:r>
          </a:p>
          <a:p>
            <a:pPr marL="0" indent="0">
              <a:buFont typeface="Arial" panose="020B0604020202020204" pitchFamily="34" charset="0"/>
              <a:buNone/>
            </a:pPr>
            <a:r>
              <a:rPr lang="es-PE" dirty="0"/>
              <a:t>Ya que de esta manera realizaremos conoceremos si el cliente aplica para el descuento en la penalidad.</a:t>
            </a:r>
          </a:p>
          <a:p>
            <a:pPr marL="0" indent="0">
              <a:buFont typeface="Arial" panose="020B0604020202020204" pitchFamily="34" charset="0"/>
              <a:buNone/>
            </a:pPr>
            <a:r>
              <a:rPr lang="es-PE" dirty="0"/>
              <a:t>De no verificar si el cliente cuenta con ello, no nos permitirá avanzar la orden por motivo de estar pendiente de pago.</a:t>
            </a:r>
          </a:p>
          <a:p>
            <a:pPr marL="0" indent="0">
              <a:buFont typeface="Arial" panose="020B0604020202020204" pitchFamily="34" charset="0"/>
              <a:buNone/>
            </a:pPr>
            <a:r>
              <a:rPr lang="es-PE" dirty="0"/>
              <a:t>En que escenario se realiza el pago de penalidad? – Cuando el cliente baja de plan, cliente renueva antes de terminar los 18 meses de acuerdo de permanencia. En este escenario solo será cuando el cliente renueva antes de tiempo ya que la renovación es sin cambio de plan</a:t>
            </a:r>
          </a:p>
        </p:txBody>
      </p:sp>
      <p:sp>
        <p:nvSpPr>
          <p:cNvPr id="4" name="Marcador de número de diapositiva 3"/>
          <p:cNvSpPr>
            <a:spLocks noGrp="1"/>
          </p:cNvSpPr>
          <p:nvPr>
            <p:ph type="sldNum" sz="quarter" idx="10"/>
          </p:nvPr>
        </p:nvSpPr>
        <p:spPr/>
        <p:txBody>
          <a:bodyPr/>
          <a:lstStyle/>
          <a:p>
            <a:fld id="{19A0F45D-DAB7-4025-BBFA-5832F9A98F4F}" type="slidenum">
              <a:rPr lang="es-PE" smtClean="0"/>
              <a:t>21</a:t>
            </a:fld>
            <a:endParaRPr lang="es-PE"/>
          </a:p>
        </p:txBody>
      </p:sp>
    </p:spTree>
    <p:extLst>
      <p:ext uri="{BB962C8B-B14F-4D97-AF65-F5344CB8AC3E}">
        <p14:creationId xmlns:p14="http://schemas.microsoft.com/office/powerpoint/2010/main" val="510494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Generamos el orden de pago de penalidad, y verificamos el tiempo que el cliente cuenta con el servicio de esta manera se le otorga al cliente el descuento en la penalidad generando el pago menor a lo calculado.</a:t>
            </a:r>
          </a:p>
          <a:p>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22</a:t>
            </a:fld>
            <a:endParaRPr lang="es-PE"/>
          </a:p>
        </p:txBody>
      </p:sp>
    </p:spTree>
    <p:extLst>
      <p:ext uri="{BB962C8B-B14F-4D97-AF65-F5344CB8AC3E}">
        <p14:creationId xmlns:p14="http://schemas.microsoft.com/office/powerpoint/2010/main" val="2365645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Ya finalizando seleccionamos avanzar en la orden.</a:t>
            </a:r>
          </a:p>
          <a:p>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23</a:t>
            </a:fld>
            <a:endParaRPr lang="es-PE"/>
          </a:p>
        </p:txBody>
      </p:sp>
    </p:spTree>
    <p:extLst>
      <p:ext uri="{BB962C8B-B14F-4D97-AF65-F5344CB8AC3E}">
        <p14:creationId xmlns:p14="http://schemas.microsoft.com/office/powerpoint/2010/main" val="3259954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Utilizamos la interfaz para asociar, seleccionando la opción de cambio de modelo</a:t>
            </a:r>
          </a:p>
          <a:p>
            <a:r>
              <a:rPr lang="es-PE" dirty="0"/>
              <a:t>Que asociamos?, es el equipo con el chip. El cliente debe salir de tienda con la línea activa. </a:t>
            </a:r>
          </a:p>
          <a:p>
            <a:endParaRPr lang="es-PE" dirty="0"/>
          </a:p>
          <a:p>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24</a:t>
            </a:fld>
            <a:endParaRPr lang="es-PE"/>
          </a:p>
        </p:txBody>
      </p:sp>
    </p:spTree>
    <p:extLst>
      <p:ext uri="{BB962C8B-B14F-4D97-AF65-F5344CB8AC3E}">
        <p14:creationId xmlns:p14="http://schemas.microsoft.com/office/powerpoint/2010/main" val="4273398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A continuación visualizaremos un video en cual detallas las tipificaciones a realizar en este proceso de renovación</a:t>
            </a:r>
          </a:p>
        </p:txBody>
      </p:sp>
      <p:sp>
        <p:nvSpPr>
          <p:cNvPr id="4" name="Marcador de número de diapositiva 3"/>
          <p:cNvSpPr>
            <a:spLocks noGrp="1"/>
          </p:cNvSpPr>
          <p:nvPr>
            <p:ph type="sldNum" sz="quarter" idx="10"/>
          </p:nvPr>
        </p:nvSpPr>
        <p:spPr/>
        <p:txBody>
          <a:bodyPr/>
          <a:lstStyle/>
          <a:p>
            <a:fld id="{19A0F45D-DAB7-4025-BBFA-5832F9A98F4F}" type="slidenum">
              <a:rPr lang="es-PE" smtClean="0"/>
              <a:t>25</a:t>
            </a:fld>
            <a:endParaRPr lang="es-PE"/>
          </a:p>
        </p:txBody>
      </p:sp>
    </p:spTree>
    <p:extLst>
      <p:ext uri="{BB962C8B-B14F-4D97-AF65-F5344CB8AC3E}">
        <p14:creationId xmlns:p14="http://schemas.microsoft.com/office/powerpoint/2010/main" val="4082012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En que escenarios realizo el calculo de penalidad manual, cuando en el sistema no jala o impacto de manera correcta.</a:t>
            </a:r>
          </a:p>
          <a:p>
            <a:r>
              <a:rPr lang="es-PE" dirty="0"/>
              <a:t>Ejemplos: una cesión, se jalaría la adenda del cedente.</a:t>
            </a:r>
          </a:p>
          <a:p>
            <a:r>
              <a:rPr lang="es-PE" dirty="0"/>
              <a:t>Precio de venta y precio de lista de la fecha que adquirió el cliente el servicio.</a:t>
            </a:r>
          </a:p>
          <a:p>
            <a:r>
              <a:rPr lang="es-PE" dirty="0"/>
              <a:t>Donde encontramos esa </a:t>
            </a:r>
            <a:r>
              <a:rPr lang="es-PE" dirty="0" err="1"/>
              <a:t>info</a:t>
            </a:r>
            <a:r>
              <a:rPr lang="es-PE" dirty="0"/>
              <a:t>? En el corcho Oferta Comercial DNI – Histórico – Histórico Precio de terminales – Año, Mes que están buscando</a:t>
            </a:r>
          </a:p>
          <a:p>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26</a:t>
            </a:fld>
            <a:endParaRPr lang="es-PE"/>
          </a:p>
        </p:txBody>
      </p:sp>
    </p:spTree>
    <p:extLst>
      <p:ext uri="{BB962C8B-B14F-4D97-AF65-F5344CB8AC3E}">
        <p14:creationId xmlns:p14="http://schemas.microsoft.com/office/powerpoint/2010/main" val="4026939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En la orden generamos el pago de la penalidad, la cual se calcula de manera manual </a:t>
            </a:r>
          </a:p>
          <a:p>
            <a:endParaRPr lang="es-PE" sz="1200" b="0" i="0" u="none" strike="noStrike" kern="1200" baseline="0" dirty="0">
              <a:solidFill>
                <a:schemeClr val="tx1"/>
              </a:solidFill>
              <a:latin typeface="+mn-lt"/>
              <a:ea typeface="+mn-ea"/>
              <a:cs typeface="+mn-cs"/>
            </a:endParaRPr>
          </a:p>
          <a:p>
            <a:r>
              <a:rPr lang="es-PE" sz="1200" b="0" i="0" u="none" strike="noStrike" kern="1200" baseline="0" dirty="0">
                <a:solidFill>
                  <a:schemeClr val="tx1"/>
                </a:solidFill>
                <a:latin typeface="+mn-lt"/>
                <a:ea typeface="+mn-ea"/>
                <a:cs typeface="+mn-cs"/>
              </a:rPr>
              <a:t>𝑫𝒆𝒔𝒄𝒖𝒆𝒏𝒕𝒐 = 𝑷𝒓𝒆𝒄𝒊𝒐 𝑳𝒊𝒔𝒕𝒂 − 𝑷𝒓𝒆𝒄𝒊𝒐 𝑷𝒂𝒈𝒂𝒅𝒐× (𝑽𝒊𝒈𝒆𝒏𝒄𝒊𝒂 𝒅𝒆𝒍 𝑨𝒄𝒖𝒆𝒓𝒅𝒐 − 𝑻𝒊𝒆𝒎𝒑𝒐 𝒄𝒐𝒏 𝑺𝒆𝒓𝒗𝒊𝒄𝒊𝒐 𝑨𝑪𝑻𝑰𝑽𝑶) 	</a:t>
            </a:r>
          </a:p>
          <a:p>
            <a:r>
              <a:rPr lang="es-PE" sz="1200" b="0" i="0" u="none" strike="noStrike" kern="1200" baseline="0" dirty="0">
                <a:solidFill>
                  <a:schemeClr val="tx1"/>
                </a:solidFill>
                <a:latin typeface="+mn-lt"/>
                <a:ea typeface="+mn-ea"/>
                <a:cs typeface="+mn-cs"/>
              </a:rPr>
              <a:t>	      𝑽𝒊𝒈𝒆𝒏𝒄𝒊𝒂 𝒅𝒆𝒍 𝑨𝒄𝒖𝒆𝒓𝒅𝒐</a:t>
            </a:r>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27</a:t>
            </a:fld>
            <a:endParaRPr lang="es-PE"/>
          </a:p>
        </p:txBody>
      </p:sp>
    </p:spTree>
    <p:extLst>
      <p:ext uri="{BB962C8B-B14F-4D97-AF65-F5344CB8AC3E}">
        <p14:creationId xmlns:p14="http://schemas.microsoft.com/office/powerpoint/2010/main" val="1603932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Bueno, ustedes ya vienen manejando las buenas practicas y solo para dejar calibrado las mencionaremos.</a:t>
            </a:r>
          </a:p>
          <a:p>
            <a:r>
              <a:rPr lang="es-PE" dirty="0"/>
              <a:t>	Siempre que la línea este activa utilizaremos la interfaz para asociar el </a:t>
            </a:r>
            <a:r>
              <a:rPr lang="es-PE" dirty="0" err="1"/>
              <a:t>imei</a:t>
            </a:r>
            <a:r>
              <a:rPr lang="es-PE" dirty="0"/>
              <a:t> con el sim en la opción de Renovación</a:t>
            </a:r>
          </a:p>
          <a:p>
            <a:r>
              <a:rPr lang="es-PE" dirty="0"/>
              <a:t>	Mantener SIM ¿en que escenario lo utilizaremos? – solo cuando realicemos una renovación con cambio de plan </a:t>
            </a:r>
          </a:p>
          <a:p>
            <a:r>
              <a:rPr lang="es-PE" dirty="0"/>
              <a:t>	Recordar que si el cliente no acepta la modalidad VEP, el precio del equipo será precio de lista. ( reforzar por que muchas veces estamos brindando el precio de prepago, como precio de lista)</a:t>
            </a:r>
          </a:p>
          <a:p>
            <a:r>
              <a:rPr lang="es-PE" dirty="0"/>
              <a:t>	</a:t>
            </a:r>
          </a:p>
        </p:txBody>
      </p:sp>
      <p:sp>
        <p:nvSpPr>
          <p:cNvPr id="4" name="Marcador de número de diapositiva 3"/>
          <p:cNvSpPr>
            <a:spLocks noGrp="1"/>
          </p:cNvSpPr>
          <p:nvPr>
            <p:ph type="sldNum" sz="quarter" idx="10"/>
          </p:nvPr>
        </p:nvSpPr>
        <p:spPr/>
        <p:txBody>
          <a:bodyPr/>
          <a:lstStyle/>
          <a:p>
            <a:fld id="{19A0F45D-DAB7-4025-BBFA-5832F9A98F4F}" type="slidenum">
              <a:rPr lang="es-PE" smtClean="0"/>
              <a:t>28</a:t>
            </a:fld>
            <a:endParaRPr lang="es-PE"/>
          </a:p>
        </p:txBody>
      </p:sp>
    </p:spTree>
    <p:extLst>
      <p:ext uri="{BB962C8B-B14F-4D97-AF65-F5344CB8AC3E}">
        <p14:creationId xmlns:p14="http://schemas.microsoft.com/office/powerpoint/2010/main" val="4053792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Ahora pasaremos al canal empresas donde nos enfocaremos a las diferencias que se presentaran por Mercado.</a:t>
            </a:r>
          </a:p>
          <a:p>
            <a:r>
              <a:rPr lang="es-PE" dirty="0"/>
              <a:t>Es importante decirles que los procesos son transversales, pero a pesar de ello existe unas pequeñas diferencias.</a:t>
            </a:r>
          </a:p>
        </p:txBody>
      </p:sp>
      <p:sp>
        <p:nvSpPr>
          <p:cNvPr id="4" name="Marcador de número de diapositiva 3"/>
          <p:cNvSpPr>
            <a:spLocks noGrp="1"/>
          </p:cNvSpPr>
          <p:nvPr>
            <p:ph type="sldNum" sz="quarter" idx="10"/>
          </p:nvPr>
        </p:nvSpPr>
        <p:spPr/>
        <p:txBody>
          <a:bodyPr/>
          <a:lstStyle/>
          <a:p>
            <a:fld id="{19A0F45D-DAB7-4025-BBFA-5832F9A98F4F}" type="slidenum">
              <a:rPr lang="es-PE" smtClean="0"/>
              <a:t>29</a:t>
            </a:fld>
            <a:endParaRPr lang="es-PE"/>
          </a:p>
        </p:txBody>
      </p:sp>
    </p:spTree>
    <p:extLst>
      <p:ext uri="{BB962C8B-B14F-4D97-AF65-F5344CB8AC3E}">
        <p14:creationId xmlns:p14="http://schemas.microsoft.com/office/powerpoint/2010/main" val="3980272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Mencionamos los requisitos para realizar una renovación </a:t>
            </a:r>
          </a:p>
          <a:p>
            <a:r>
              <a:rPr lang="es-PE" dirty="0"/>
              <a:t>DNI </a:t>
            </a:r>
          </a:p>
          <a:p>
            <a:pPr marL="0" marR="0" lvl="0" indent="0" algn="l" defTabSz="914400" rtl="0" eaLnBrk="1" fontAlgn="auto" latinLnBrk="0" hangingPunct="1">
              <a:lnSpc>
                <a:spcPct val="100000"/>
              </a:lnSpc>
              <a:spcBef>
                <a:spcPts val="0"/>
              </a:spcBef>
              <a:spcAft>
                <a:spcPts val="0"/>
              </a:spcAft>
              <a:buClrTx/>
              <a:buSzTx/>
              <a:buFontTx/>
              <a:buNone/>
              <a:tabLst/>
              <a:defRPr/>
            </a:pPr>
            <a:r>
              <a:rPr lang="es-PE" dirty="0"/>
              <a:t>Representación : Diferencia entre Carta Poder Notarial + DNI  y </a:t>
            </a:r>
            <a:r>
              <a:rPr lang="es-ES" dirty="0">
                <a:solidFill>
                  <a:schemeClr val="tx1">
                    <a:lumMod val="65000"/>
                    <a:lumOff val="35000"/>
                  </a:schemeClr>
                </a:solidFill>
                <a:latin typeface="Calibri" panose="020F0502020204030204" pitchFamily="34" charset="0"/>
                <a:cs typeface="Calibri" panose="020F0502020204030204" pitchFamily="34" charset="0"/>
              </a:rPr>
              <a:t>Carta simple (Firma titular), Copia del DNI del titular, DNI físico del representante (copia), Último recibo de servicios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65000"/>
                    <a:lumOff val="35000"/>
                  </a:schemeClr>
                </a:solidFill>
                <a:latin typeface="Calibri" panose="020F0502020204030204" pitchFamily="34" charset="0"/>
                <a:cs typeface="Calibri" panose="020F0502020204030204" pitchFamily="34" charset="0"/>
              </a:rPr>
              <a:t>Recalcar que de utilizar representación debe especificar el proceso a realizar y la persona que realiza la representación es quien firmara los formatos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solidFill>
                  <a:schemeClr val="tx1">
                    <a:lumMod val="65000"/>
                    <a:lumOff val="35000"/>
                  </a:schemeClr>
                </a:solidFill>
                <a:latin typeface="Calibri" panose="020F0502020204030204" pitchFamily="34" charset="0"/>
                <a:cs typeface="Calibri" panose="020F0502020204030204" pitchFamily="34" charset="0"/>
              </a:rPr>
              <a:t>La validación Biométrica también la pasa el representante, validación aislada para todo proceso postventa.</a:t>
            </a:r>
          </a:p>
          <a:p>
            <a:endParaRPr lang="es-PE" dirty="0"/>
          </a:p>
          <a:p>
            <a:endParaRPr lang="es-PE" dirty="0"/>
          </a:p>
          <a:p>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3</a:t>
            </a:fld>
            <a:endParaRPr lang="es-PE"/>
          </a:p>
        </p:txBody>
      </p:sp>
    </p:spTree>
    <p:extLst>
      <p:ext uri="{BB962C8B-B14F-4D97-AF65-F5344CB8AC3E}">
        <p14:creationId xmlns:p14="http://schemas.microsoft.com/office/powerpoint/2010/main" val="33453544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Como hemos venido mencionando los procesos por mercado son transversales, pero el </a:t>
            </a:r>
            <a:r>
              <a:rPr lang="es-PE" dirty="0" err="1"/>
              <a:t>dia</a:t>
            </a:r>
            <a:r>
              <a:rPr lang="es-PE" dirty="0"/>
              <a:t> de hoy reforzaremos las diferencias de proceso de renovación .</a:t>
            </a:r>
          </a:p>
          <a:p>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30</a:t>
            </a:fld>
            <a:endParaRPr lang="es-PE"/>
          </a:p>
        </p:txBody>
      </p:sp>
    </p:spTree>
    <p:extLst>
      <p:ext uri="{BB962C8B-B14F-4D97-AF65-F5344CB8AC3E}">
        <p14:creationId xmlns:p14="http://schemas.microsoft.com/office/powerpoint/2010/main" val="821313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Cuando en el mercado personas realizamos una renovación y es un cliente pack dentro del lineamiento no lo divide si sube o baja de plan el precio que ofreceremos el mismo, Renovación.</a:t>
            </a:r>
          </a:p>
          <a:p>
            <a:r>
              <a:rPr lang="es-PE" dirty="0"/>
              <a:t>Pero en el mercado Empresas tenemos que considerar:</a:t>
            </a:r>
          </a:p>
          <a:p>
            <a:r>
              <a:rPr lang="es-PE" dirty="0"/>
              <a:t>1ero: Si el cliente mantiene o sube de plan , brindaremos oferta de portabilidad – </a:t>
            </a:r>
            <a:r>
              <a:rPr lang="es-PE" dirty="0" err="1"/>
              <a:t>asi</a:t>
            </a:r>
            <a:r>
              <a:rPr lang="es-PE" dirty="0"/>
              <a:t> sea un cliente de origen Celular o IDEN ( Cliente radio)</a:t>
            </a:r>
          </a:p>
          <a:p>
            <a:r>
              <a:rPr lang="es-PE" dirty="0"/>
              <a:t>2do: Si el cliente baja de plan, pero es un cliente IDEN (cliente radio) respetaremos la regla de portabilidad- si baja a un plan menor de 60 le ofreceríamos precio de Venta regular</a:t>
            </a:r>
          </a:p>
          <a:p>
            <a:r>
              <a:rPr lang="es-PE" dirty="0"/>
              <a:t>	Si el cliente es de origen Celular, siempre que reduzca su cargo fijo el precio del equipo es venta regular.</a:t>
            </a:r>
          </a:p>
          <a:p>
            <a:r>
              <a:rPr lang="es-PE" dirty="0"/>
              <a:t>Ejemplo:</a:t>
            </a:r>
          </a:p>
          <a:p>
            <a:r>
              <a:rPr lang="es-PE" dirty="0"/>
              <a:t>Cliente cuenta con plan 105, cuenta con 10 meses, cliente desea renovar y baja a un plan negocio chip 59 + </a:t>
            </a:r>
            <a:r>
              <a:rPr lang="es-PE" dirty="0" err="1"/>
              <a:t>vep</a:t>
            </a:r>
            <a:r>
              <a:rPr lang="es-PE" dirty="0"/>
              <a:t>, cliente esta bajando su renta básica. ¿ que precio le brindaremos al cliente?</a:t>
            </a:r>
          </a:p>
        </p:txBody>
      </p:sp>
      <p:sp>
        <p:nvSpPr>
          <p:cNvPr id="4" name="Marcador de número de diapositiva 3"/>
          <p:cNvSpPr>
            <a:spLocks noGrp="1"/>
          </p:cNvSpPr>
          <p:nvPr>
            <p:ph type="sldNum" sz="quarter" idx="10"/>
          </p:nvPr>
        </p:nvSpPr>
        <p:spPr/>
        <p:txBody>
          <a:bodyPr/>
          <a:lstStyle/>
          <a:p>
            <a:fld id="{19A0F45D-DAB7-4025-BBFA-5832F9A98F4F}" type="slidenum">
              <a:rPr lang="es-PE" smtClean="0"/>
              <a:t>31</a:t>
            </a:fld>
            <a:endParaRPr lang="es-PE"/>
          </a:p>
        </p:txBody>
      </p:sp>
    </p:spTree>
    <p:extLst>
      <p:ext uri="{BB962C8B-B14F-4D97-AF65-F5344CB8AC3E}">
        <p14:creationId xmlns:p14="http://schemas.microsoft.com/office/powerpoint/2010/main" val="3761782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De presentarse un escenario con clientes de Grandes empresas o Corporaciones manejaremos el mismo escenario ya mencionado,   </a:t>
            </a:r>
          </a:p>
          <a:p>
            <a:r>
              <a:rPr lang="es-PE" dirty="0"/>
              <a:t>Pero en el mercado Empresas tenemos que considerar:</a:t>
            </a:r>
          </a:p>
          <a:p>
            <a:r>
              <a:rPr lang="es-PE" dirty="0"/>
              <a:t>1ero: Si el cliente mantiene o sube de plan , brindaremos oferta de portabilidad – </a:t>
            </a:r>
            <a:r>
              <a:rPr lang="es-PE" dirty="0" err="1"/>
              <a:t>asi</a:t>
            </a:r>
            <a:r>
              <a:rPr lang="es-PE" dirty="0"/>
              <a:t> sea un cliente de origen Celular o IDEN ( Cliente radio)</a:t>
            </a:r>
          </a:p>
          <a:p>
            <a:r>
              <a:rPr lang="es-PE" dirty="0"/>
              <a:t>2do: Si el cliente baja de plan, pero es un cliente IDEN (cliente radio) respetaremos la regla de portabilidad- si baja a un plan menor de 60 le ofreceríamos precio de Venta regular</a:t>
            </a:r>
          </a:p>
          <a:p>
            <a:r>
              <a:rPr lang="es-PE" dirty="0"/>
              <a:t>	Si el cliente es de origen Celular, siempre que reduzca su cargo fijo el precio del equipo es venta regular.</a:t>
            </a:r>
          </a:p>
          <a:p>
            <a:r>
              <a:rPr lang="es-PE" dirty="0"/>
              <a:t>Ejemplo:</a:t>
            </a:r>
          </a:p>
          <a:p>
            <a:r>
              <a:rPr lang="es-PE" dirty="0"/>
              <a:t>Cliente cuenta con plan 105, cuenta con 10 meses, cliente desea renovar y baja a un plan negocio chip 59 + </a:t>
            </a:r>
            <a:r>
              <a:rPr lang="es-PE" dirty="0" err="1"/>
              <a:t>vep</a:t>
            </a:r>
            <a:r>
              <a:rPr lang="es-PE" dirty="0"/>
              <a:t>, cliente esta bajando su renta básica. ¿ que precio le brindaremos al cliente?</a:t>
            </a:r>
          </a:p>
          <a:p>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32</a:t>
            </a:fld>
            <a:endParaRPr lang="es-PE"/>
          </a:p>
        </p:txBody>
      </p:sp>
    </p:spTree>
    <p:extLst>
      <p:ext uri="{BB962C8B-B14F-4D97-AF65-F5344CB8AC3E}">
        <p14:creationId xmlns:p14="http://schemas.microsoft.com/office/powerpoint/2010/main" val="1313878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Tal como manejamos el lineamientos de mercado personas para líneas con chip, reforzaremos los Lineamientos Chip para empresas.</a:t>
            </a:r>
          </a:p>
          <a:p>
            <a:r>
              <a:rPr lang="es-PE" dirty="0"/>
              <a:t>Tenemos 2 escenarios de 0 a 6 meses y de 6 a mas</a:t>
            </a:r>
          </a:p>
          <a:p>
            <a:r>
              <a:rPr lang="es-PE" dirty="0"/>
              <a:t>Brindamos ejemplo como:</a:t>
            </a:r>
          </a:p>
          <a:p>
            <a:r>
              <a:rPr lang="es-PE" dirty="0"/>
              <a:t>Cliente desea renovar,  cuenta con plan 59 soles hace 2 meses y desea mantener su chip ¿ que precio le brindamos al cliente?</a:t>
            </a:r>
          </a:p>
          <a:p>
            <a:r>
              <a:rPr lang="es-PE" dirty="0"/>
              <a:t>Cliente desea renovar, cuenta plan de 59 soles hace 3 meses y accede a cambiar de plan con la nueva modalidad VEP, ¿Qué precio de equipo le brindaremos al cliente?</a:t>
            </a:r>
          </a:p>
          <a:p>
            <a:r>
              <a:rPr lang="es-PE" dirty="0"/>
              <a:t>Cliente desea renovar, cuenta con plan de 59 soles hace 9 meses y desea mantener su plan chip ¿ que precio le brindaremos al cliente?</a:t>
            </a:r>
          </a:p>
          <a:p>
            <a:r>
              <a:rPr lang="es-PE" dirty="0"/>
              <a:t>Cliente desea renovar, cuenta con plan de 59 soles hace 12 meses y accede a cambiar de plan con la nueva modalidad VEP, ¿Qué precio de equipo le brindaremos al cliente?</a:t>
            </a:r>
          </a:p>
          <a:p>
            <a:r>
              <a:rPr lang="es-PE" dirty="0"/>
              <a:t>Reforzar que la renovación esta sujeta a evaluación crediticia, y verificar la etiqueta.</a:t>
            </a:r>
          </a:p>
        </p:txBody>
      </p:sp>
      <p:sp>
        <p:nvSpPr>
          <p:cNvPr id="4" name="Marcador de número de diapositiva 3"/>
          <p:cNvSpPr>
            <a:spLocks noGrp="1"/>
          </p:cNvSpPr>
          <p:nvPr>
            <p:ph type="sldNum" sz="quarter" idx="10"/>
          </p:nvPr>
        </p:nvSpPr>
        <p:spPr/>
        <p:txBody>
          <a:bodyPr/>
          <a:lstStyle/>
          <a:p>
            <a:fld id="{19A0F45D-DAB7-4025-BBFA-5832F9A98F4F}" type="slidenum">
              <a:rPr lang="es-PE" smtClean="0"/>
              <a:t>33</a:t>
            </a:fld>
            <a:endParaRPr lang="es-PE"/>
          </a:p>
        </p:txBody>
      </p:sp>
    </p:spTree>
    <p:extLst>
      <p:ext uri="{BB962C8B-B14F-4D97-AF65-F5344CB8AC3E}">
        <p14:creationId xmlns:p14="http://schemas.microsoft.com/office/powerpoint/2010/main" val="10645905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La diferencia entre mercado personas y mercado empresas en base al descuento en la penalidad es que Solo aplica a partir del mes hacia adelante, recordando que es un beneficio con el cual el cliente ahorra y puede adquirir un servicio adicional como BAFI, línea prepago, TFI, o puede invertir lo ahorrado en llevar un equipo de una gamma mas alta.</a:t>
            </a:r>
          </a:p>
          <a:p>
            <a:endParaRPr lang="es-PE" dirty="0"/>
          </a:p>
          <a:p>
            <a:r>
              <a:rPr lang="es-PE" dirty="0"/>
              <a:t>Señores, es importante seguir los lineamientos ya mencionados en el </a:t>
            </a:r>
            <a:r>
              <a:rPr lang="es-PE" dirty="0" err="1"/>
              <a:t>trasncurso</a:t>
            </a:r>
            <a:r>
              <a:rPr lang="es-PE" dirty="0"/>
              <a:t> de la capacitación, ya que nos ayudaran a tener una </a:t>
            </a:r>
            <a:r>
              <a:rPr lang="es-PE" dirty="0" err="1"/>
              <a:t>gestionn</a:t>
            </a:r>
            <a:r>
              <a:rPr lang="es-PE" dirty="0"/>
              <a:t> optima en nuestro </a:t>
            </a:r>
            <a:r>
              <a:rPr lang="es-PE" dirty="0" err="1"/>
              <a:t>dia</a:t>
            </a:r>
            <a:r>
              <a:rPr lang="es-PE" dirty="0"/>
              <a:t> </a:t>
            </a:r>
            <a:r>
              <a:rPr lang="es-PE" dirty="0" err="1"/>
              <a:t>dia</a:t>
            </a:r>
            <a:r>
              <a:rPr lang="es-PE" dirty="0"/>
              <a:t>.</a:t>
            </a:r>
          </a:p>
          <a:p>
            <a:endParaRPr lang="es-PE" dirty="0"/>
          </a:p>
          <a:p>
            <a:r>
              <a:rPr lang="es-PE" dirty="0"/>
              <a:t>Hasta aquí es todo conmigo, tienen alguna duda o consulta.</a:t>
            </a:r>
          </a:p>
          <a:p>
            <a:r>
              <a:rPr lang="es-PE" dirty="0"/>
              <a:t>De tener una duda elevada en el transcurso de la capacitación mencionar que se llevan esas dudas, las cuales serán elevadas para su pronta respuesta.</a:t>
            </a:r>
          </a:p>
        </p:txBody>
      </p:sp>
      <p:sp>
        <p:nvSpPr>
          <p:cNvPr id="4" name="Marcador de número de diapositiva 3"/>
          <p:cNvSpPr>
            <a:spLocks noGrp="1"/>
          </p:cNvSpPr>
          <p:nvPr>
            <p:ph type="sldNum" sz="quarter" idx="10"/>
          </p:nvPr>
        </p:nvSpPr>
        <p:spPr/>
        <p:txBody>
          <a:bodyPr/>
          <a:lstStyle/>
          <a:p>
            <a:fld id="{19A0F45D-DAB7-4025-BBFA-5832F9A98F4F}" type="slidenum">
              <a:rPr lang="es-PE" smtClean="0"/>
              <a:t>34</a:t>
            </a:fld>
            <a:endParaRPr lang="es-PE"/>
          </a:p>
        </p:txBody>
      </p:sp>
    </p:spTree>
    <p:extLst>
      <p:ext uri="{BB962C8B-B14F-4D97-AF65-F5344CB8AC3E}">
        <p14:creationId xmlns:p14="http://schemas.microsoft.com/office/powerpoint/2010/main" val="3758186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Gracias! Y que tengas un excelente día!</a:t>
            </a:r>
          </a:p>
          <a:p>
            <a:pPr algn="l"/>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35</a:t>
            </a:fld>
            <a:endParaRPr lang="es-PE"/>
          </a:p>
        </p:txBody>
      </p:sp>
    </p:spTree>
    <p:extLst>
      <p:ext uri="{BB962C8B-B14F-4D97-AF65-F5344CB8AC3E}">
        <p14:creationId xmlns:p14="http://schemas.microsoft.com/office/powerpoint/2010/main" val="3364697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Mencionar el anexo 3 a firmar </a:t>
            </a:r>
          </a:p>
          <a:p>
            <a:r>
              <a:rPr lang="es-PE" dirty="0"/>
              <a:t>El tramite no tiene costo, pero si el cliente renueva antes de terminar su contrato clientes base (con plan pack) lo que paga el cliente es la penalidad.</a:t>
            </a:r>
          </a:p>
          <a:p>
            <a:r>
              <a:rPr lang="es-PE" dirty="0"/>
              <a:t>Considerando que la base de nuestros clientes en su mayoría son clientes pack.</a:t>
            </a:r>
          </a:p>
          <a:p>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4</a:t>
            </a:fld>
            <a:endParaRPr lang="es-PE"/>
          </a:p>
        </p:txBody>
      </p:sp>
    </p:spTree>
    <p:extLst>
      <p:ext uri="{BB962C8B-B14F-4D97-AF65-F5344CB8AC3E}">
        <p14:creationId xmlns:p14="http://schemas.microsoft.com/office/powerpoint/2010/main" val="3616016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Recalcar las validaciones:</a:t>
            </a:r>
          </a:p>
          <a:p>
            <a:pPr marL="628650" lvl="1" indent="-171450">
              <a:buFont typeface="Wingdings" panose="05000000000000000000" pitchFamily="2" charset="2"/>
              <a:buChar char="§"/>
            </a:pPr>
            <a:r>
              <a:rPr lang="es-PE" dirty="0"/>
              <a:t>Ingresan a todos sus clientes en la Web Blindaje</a:t>
            </a:r>
          </a:p>
          <a:p>
            <a:pPr marL="628650" lvl="1" indent="-171450">
              <a:buFont typeface="Wingdings" panose="05000000000000000000" pitchFamily="2" charset="2"/>
              <a:buChar char="§"/>
            </a:pPr>
            <a:r>
              <a:rPr lang="es-PE" dirty="0"/>
              <a:t>Si el cliente tiene permanencia para realizar el pago de la penalidad</a:t>
            </a:r>
          </a:p>
          <a:p>
            <a:pPr marL="628650" lvl="1" indent="-171450">
              <a:buFont typeface="Wingdings" panose="05000000000000000000" pitchFamily="2" charset="2"/>
              <a:buChar char="§"/>
            </a:pPr>
            <a:r>
              <a:rPr lang="es-PE" dirty="0"/>
              <a:t>Validar el stock</a:t>
            </a:r>
          </a:p>
          <a:p>
            <a:pPr marL="628650" lvl="1" indent="-171450">
              <a:buFont typeface="Wingdings" panose="05000000000000000000" pitchFamily="2" charset="2"/>
              <a:buChar char="§"/>
            </a:pPr>
            <a:r>
              <a:rPr lang="es-PE" dirty="0"/>
              <a:t>Pre evaluar, para conocer si  el cliente califica- realizamos pregunta ¿Por qué motivo se debe evaluar al cliente?, </a:t>
            </a:r>
          </a:p>
          <a:p>
            <a:pPr marL="628650" lvl="1" indent="-171450">
              <a:buFont typeface="Wingdings" panose="05000000000000000000" pitchFamily="2" charset="2"/>
              <a:buChar char="§"/>
            </a:pPr>
            <a:r>
              <a:rPr lang="es-PE" dirty="0"/>
              <a:t>Se puede renovar un equipo en estado “ suspendido por robo” – ¿En que escenario realizamos la renovación con la línea suspendida?</a:t>
            </a:r>
          </a:p>
          <a:p>
            <a:pPr marL="457200" lvl="1" indent="0">
              <a:buFont typeface="Wingdings" panose="05000000000000000000" pitchFamily="2" charset="2"/>
              <a:buNone/>
            </a:pPr>
            <a:endParaRPr lang="es-PE" dirty="0"/>
          </a:p>
          <a:p>
            <a:pPr marL="628650" lvl="1" indent="-171450">
              <a:buFont typeface="Wingdings" panose="05000000000000000000" pitchFamily="2" charset="2"/>
              <a:buChar char="§"/>
            </a:pPr>
            <a:endParaRPr lang="es-PE" dirty="0"/>
          </a:p>
          <a:p>
            <a:pPr marL="1085850" lvl="2" indent="-171450">
              <a:buFont typeface="Wingdings" panose="05000000000000000000" pitchFamily="2" charset="2"/>
              <a:buChar char="§"/>
            </a:pPr>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5</a:t>
            </a:fld>
            <a:endParaRPr lang="es-PE"/>
          </a:p>
        </p:txBody>
      </p:sp>
    </p:spTree>
    <p:extLst>
      <p:ext uri="{BB962C8B-B14F-4D97-AF65-F5344CB8AC3E}">
        <p14:creationId xmlns:p14="http://schemas.microsoft.com/office/powerpoint/2010/main" val="857319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Todo cliente que solicite una renovación , realizaremos la validación de blindaje</a:t>
            </a:r>
          </a:p>
          <a:p>
            <a:r>
              <a:rPr lang="es-PE" dirty="0"/>
              <a:t>Recordando que la web blindaje se actualiza cada mes y es donde nos indica los ofrecimientos</a:t>
            </a:r>
          </a:p>
          <a:p>
            <a:r>
              <a:rPr lang="es-PE" dirty="0"/>
              <a:t>De no figurar los ofrecimientos en la web blindaje seguimos el proceso regular, que quiere decir proceso regular (Evaluar a mi cliente si desea aumentar el plan)</a:t>
            </a:r>
          </a:p>
          <a:p>
            <a:r>
              <a:rPr lang="es-PE" dirty="0"/>
              <a:t>Si figura procederé a brindar al cliente el ofrecimiento que mas se asemeje a su necesidad</a:t>
            </a:r>
          </a:p>
          <a:p>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6</a:t>
            </a:fld>
            <a:endParaRPr lang="es-PE"/>
          </a:p>
        </p:txBody>
      </p:sp>
    </p:spTree>
    <p:extLst>
      <p:ext uri="{BB962C8B-B14F-4D97-AF65-F5344CB8AC3E}">
        <p14:creationId xmlns:p14="http://schemas.microsoft.com/office/powerpoint/2010/main" val="702058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Al mencionar los lineamientos de renovación, quiere decir que se aplican si o si en todo proceso de renovación</a:t>
            </a:r>
          </a:p>
          <a:p>
            <a:r>
              <a:rPr lang="es-PE" dirty="0"/>
              <a:t>Este lineamiento aplica dependiendo de la antigüedad del cliente</a:t>
            </a:r>
          </a:p>
          <a:p>
            <a:r>
              <a:rPr lang="es-PE" dirty="0"/>
              <a:t>Como enfocamos este beneficio, el cliente ahorra con este descuento que puede utilizarlo para llevar un equipo de alta gama o tal vez otro servicio como un equipo prepago, </a:t>
            </a:r>
            <a:r>
              <a:rPr lang="es-PE" dirty="0" err="1"/>
              <a:t>tfi</a:t>
            </a:r>
            <a:r>
              <a:rPr lang="es-PE" dirty="0"/>
              <a:t>, BAM, etc.</a:t>
            </a:r>
          </a:p>
          <a:p>
            <a:r>
              <a:rPr lang="es-PE" dirty="0"/>
              <a:t>Este descuento siempre se aplica no esta condicionado a tema de pago puntual.</a:t>
            </a:r>
          </a:p>
          <a:p>
            <a:r>
              <a:rPr lang="es-PE" dirty="0"/>
              <a:t>Es un lineamiento del proceso de renovación el calculo es manual </a:t>
            </a:r>
          </a:p>
          <a:p>
            <a:endParaRPr lang="es-PE" dirty="0"/>
          </a:p>
          <a:p>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7</a:t>
            </a:fld>
            <a:endParaRPr lang="es-PE"/>
          </a:p>
        </p:txBody>
      </p:sp>
    </p:spTree>
    <p:extLst>
      <p:ext uri="{BB962C8B-B14F-4D97-AF65-F5344CB8AC3E}">
        <p14:creationId xmlns:p14="http://schemas.microsoft.com/office/powerpoint/2010/main" val="916893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Lineamientos Chip</a:t>
            </a:r>
          </a:p>
          <a:p>
            <a:r>
              <a:rPr lang="es-PE" dirty="0"/>
              <a:t>Tenemos 2 escenarios de 0 a 6 meses y de 6 a mas</a:t>
            </a:r>
          </a:p>
          <a:p>
            <a:r>
              <a:rPr lang="es-PE" dirty="0"/>
              <a:t>Brindamos ejemplo como:</a:t>
            </a:r>
          </a:p>
          <a:p>
            <a:r>
              <a:rPr lang="es-PE" dirty="0"/>
              <a:t>Cliente desea renovar,  cuenta con plan 89 soles hace 2 meses y desea mantener su chip ¿ que precio le brindamos al cliente?</a:t>
            </a:r>
          </a:p>
          <a:p>
            <a:r>
              <a:rPr lang="es-PE" dirty="0"/>
              <a:t>Cliente desea renovar, cuenta plan de 89 soles hace 3 meses y accede a cambiar de plan con la nueva modalidad VEP, ¿Qué precio de equipo le brindaremos al cliente?</a:t>
            </a:r>
          </a:p>
          <a:p>
            <a:r>
              <a:rPr lang="es-PE" dirty="0"/>
              <a:t>Cliente desea renovar, cuenta con plan de 89 soles hace 9 meses y desea mantener su plan chip ¿ que precio le brindaremos al cliente?</a:t>
            </a:r>
          </a:p>
          <a:p>
            <a:r>
              <a:rPr lang="es-PE" dirty="0"/>
              <a:t>Cliente desea renovar, cuenta con plan de 89 soles hace 12 meses y accede a cambiar de plan con la nueva modalidad VEP, ¿Qué precio de equipo le brindaremos al cliente?</a:t>
            </a:r>
          </a:p>
          <a:p>
            <a:r>
              <a:rPr lang="es-PE" dirty="0"/>
              <a:t>Reforzar que la renovación esta sujeta a evaluación crediticia, y verificar la etiqueta.</a:t>
            </a:r>
          </a:p>
          <a:p>
            <a:endParaRPr lang="es-PE" dirty="0"/>
          </a:p>
          <a:p>
            <a:endParaRPr lang="es-PE" dirty="0"/>
          </a:p>
          <a:p>
            <a:endParaRPr lang="es-PE" dirty="0"/>
          </a:p>
          <a:p>
            <a:endParaRPr lang="es-PE" dirty="0"/>
          </a:p>
          <a:p>
            <a:endParaRPr lang="es-PE" dirty="0"/>
          </a:p>
          <a:p>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8</a:t>
            </a:fld>
            <a:endParaRPr lang="es-PE"/>
          </a:p>
        </p:txBody>
      </p:sp>
    </p:spTree>
    <p:extLst>
      <p:ext uri="{BB962C8B-B14F-4D97-AF65-F5344CB8AC3E}">
        <p14:creationId xmlns:p14="http://schemas.microsoft.com/office/powerpoint/2010/main" val="4250080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Reforzar la diferencia en la tipificación cuando realizamos renovaciones con cambio plan y sin cambio de plan.</a:t>
            </a:r>
          </a:p>
          <a:p>
            <a:r>
              <a:rPr lang="es-PE" dirty="0"/>
              <a:t>La tipificación a utilizar para Renovación sin CPT es Cambio de modelo sin renovación </a:t>
            </a:r>
          </a:p>
          <a:p>
            <a:r>
              <a:rPr lang="es-PE" dirty="0"/>
              <a:t>La tipificación a utilizar para renovación con CPT es cambio entre tecnología distintas</a:t>
            </a:r>
          </a:p>
          <a:p>
            <a:r>
              <a:rPr lang="es-PE" dirty="0"/>
              <a:t>Y verifican en unidades y servicios si se realizo el cambio de plan tarifario.</a:t>
            </a:r>
          </a:p>
          <a:p>
            <a:endParaRPr lang="es-PE" dirty="0"/>
          </a:p>
        </p:txBody>
      </p:sp>
      <p:sp>
        <p:nvSpPr>
          <p:cNvPr id="4" name="Marcador de número de diapositiva 3"/>
          <p:cNvSpPr>
            <a:spLocks noGrp="1"/>
          </p:cNvSpPr>
          <p:nvPr>
            <p:ph type="sldNum" sz="quarter" idx="10"/>
          </p:nvPr>
        </p:nvSpPr>
        <p:spPr/>
        <p:txBody>
          <a:bodyPr/>
          <a:lstStyle/>
          <a:p>
            <a:fld id="{19A0F45D-DAB7-4025-BBFA-5832F9A98F4F}" type="slidenum">
              <a:rPr lang="es-PE" smtClean="0"/>
              <a:t>9</a:t>
            </a:fld>
            <a:endParaRPr lang="es-PE"/>
          </a:p>
        </p:txBody>
      </p:sp>
    </p:spTree>
    <p:extLst>
      <p:ext uri="{BB962C8B-B14F-4D97-AF65-F5344CB8AC3E}">
        <p14:creationId xmlns:p14="http://schemas.microsoft.com/office/powerpoint/2010/main" val="1516688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94C94D-7345-43F0-9E6C-B8367F80C27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23003522-AEEF-462C-9846-289B7A01BE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4D1AA2BA-49C1-4FB8-8323-179E97CB6C23}"/>
              </a:ext>
            </a:extLst>
          </p:cNvPr>
          <p:cNvSpPr>
            <a:spLocks noGrp="1"/>
          </p:cNvSpPr>
          <p:nvPr>
            <p:ph type="dt" sz="half" idx="10"/>
          </p:nvPr>
        </p:nvSpPr>
        <p:spPr/>
        <p:txBody>
          <a:bodyPr/>
          <a:lstStyle/>
          <a:p>
            <a:fld id="{423E2E70-C0FB-4668-BAFD-663EFF9BF172}" type="datetimeFigureOut">
              <a:rPr lang="es-PE" smtClean="0"/>
              <a:t>6/11/2017</a:t>
            </a:fld>
            <a:endParaRPr lang="es-PE"/>
          </a:p>
        </p:txBody>
      </p:sp>
      <p:sp>
        <p:nvSpPr>
          <p:cNvPr id="5" name="Marcador de pie de página 4">
            <a:extLst>
              <a:ext uri="{FF2B5EF4-FFF2-40B4-BE49-F238E27FC236}">
                <a16:creationId xmlns:a16="http://schemas.microsoft.com/office/drawing/2014/main" id="{A6218F6A-C431-4A0C-9612-47883EF93C88}"/>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8AA66123-510D-47FF-9DF9-D2BF2EA35692}"/>
              </a:ext>
            </a:extLst>
          </p:cNvPr>
          <p:cNvSpPr>
            <a:spLocks noGrp="1"/>
          </p:cNvSpPr>
          <p:nvPr>
            <p:ph type="sldNum" sz="quarter" idx="12"/>
          </p:nvPr>
        </p:nvSpPr>
        <p:spPr/>
        <p:txBody>
          <a:bodyPr/>
          <a:lstStyle/>
          <a:p>
            <a:fld id="{162A9843-0C95-46E5-BA85-DBBCB81518BF}" type="slidenum">
              <a:rPr lang="es-PE" smtClean="0"/>
              <a:t>‹Nº›</a:t>
            </a:fld>
            <a:endParaRPr lang="es-PE"/>
          </a:p>
        </p:txBody>
      </p:sp>
    </p:spTree>
    <p:extLst>
      <p:ext uri="{BB962C8B-B14F-4D97-AF65-F5344CB8AC3E}">
        <p14:creationId xmlns:p14="http://schemas.microsoft.com/office/powerpoint/2010/main" val="3334573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868F05-08CD-4C1E-A7B8-14BCEFD4BF9C}"/>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30076BEE-9550-4679-8CB4-B43D75CBE464}"/>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7ACDD34B-15F7-4373-9643-4E2DD96EDD56}"/>
              </a:ext>
            </a:extLst>
          </p:cNvPr>
          <p:cNvSpPr>
            <a:spLocks noGrp="1"/>
          </p:cNvSpPr>
          <p:nvPr>
            <p:ph type="dt" sz="half" idx="10"/>
          </p:nvPr>
        </p:nvSpPr>
        <p:spPr/>
        <p:txBody>
          <a:bodyPr/>
          <a:lstStyle/>
          <a:p>
            <a:fld id="{423E2E70-C0FB-4668-BAFD-663EFF9BF172}" type="datetimeFigureOut">
              <a:rPr lang="es-PE" smtClean="0"/>
              <a:t>6/11/2017</a:t>
            </a:fld>
            <a:endParaRPr lang="es-PE"/>
          </a:p>
        </p:txBody>
      </p:sp>
      <p:sp>
        <p:nvSpPr>
          <p:cNvPr id="5" name="Marcador de pie de página 4">
            <a:extLst>
              <a:ext uri="{FF2B5EF4-FFF2-40B4-BE49-F238E27FC236}">
                <a16:creationId xmlns:a16="http://schemas.microsoft.com/office/drawing/2014/main" id="{6D619FFE-91C2-450C-AAAB-504AA2B77408}"/>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0DCF56A7-392D-45FB-86D4-51EDC7762DA9}"/>
              </a:ext>
            </a:extLst>
          </p:cNvPr>
          <p:cNvSpPr>
            <a:spLocks noGrp="1"/>
          </p:cNvSpPr>
          <p:nvPr>
            <p:ph type="sldNum" sz="quarter" idx="12"/>
          </p:nvPr>
        </p:nvSpPr>
        <p:spPr/>
        <p:txBody>
          <a:bodyPr/>
          <a:lstStyle/>
          <a:p>
            <a:fld id="{162A9843-0C95-46E5-BA85-DBBCB81518BF}" type="slidenum">
              <a:rPr lang="es-PE" smtClean="0"/>
              <a:t>‹Nº›</a:t>
            </a:fld>
            <a:endParaRPr lang="es-PE"/>
          </a:p>
        </p:txBody>
      </p:sp>
    </p:spTree>
    <p:extLst>
      <p:ext uri="{BB962C8B-B14F-4D97-AF65-F5344CB8AC3E}">
        <p14:creationId xmlns:p14="http://schemas.microsoft.com/office/powerpoint/2010/main" val="2135539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34802B2-0C57-455B-AB70-2D500D968AF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10CD38A6-3B6C-44CE-BAFD-FDE4B2ECF5F5}"/>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12EE265E-46F5-42A9-8831-66A20AC07B68}"/>
              </a:ext>
            </a:extLst>
          </p:cNvPr>
          <p:cNvSpPr>
            <a:spLocks noGrp="1"/>
          </p:cNvSpPr>
          <p:nvPr>
            <p:ph type="dt" sz="half" idx="10"/>
          </p:nvPr>
        </p:nvSpPr>
        <p:spPr/>
        <p:txBody>
          <a:bodyPr/>
          <a:lstStyle/>
          <a:p>
            <a:fld id="{423E2E70-C0FB-4668-BAFD-663EFF9BF172}" type="datetimeFigureOut">
              <a:rPr lang="es-PE" smtClean="0"/>
              <a:t>6/11/2017</a:t>
            </a:fld>
            <a:endParaRPr lang="es-PE"/>
          </a:p>
        </p:txBody>
      </p:sp>
      <p:sp>
        <p:nvSpPr>
          <p:cNvPr id="5" name="Marcador de pie de página 4">
            <a:extLst>
              <a:ext uri="{FF2B5EF4-FFF2-40B4-BE49-F238E27FC236}">
                <a16:creationId xmlns:a16="http://schemas.microsoft.com/office/drawing/2014/main" id="{766EC10E-2A19-499A-A0E4-3BE60B1D504C}"/>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9147B10C-5206-4EE2-84C8-54514946FA63}"/>
              </a:ext>
            </a:extLst>
          </p:cNvPr>
          <p:cNvSpPr>
            <a:spLocks noGrp="1"/>
          </p:cNvSpPr>
          <p:nvPr>
            <p:ph type="sldNum" sz="quarter" idx="12"/>
          </p:nvPr>
        </p:nvSpPr>
        <p:spPr/>
        <p:txBody>
          <a:bodyPr/>
          <a:lstStyle/>
          <a:p>
            <a:fld id="{162A9843-0C95-46E5-BA85-DBBCB81518BF}" type="slidenum">
              <a:rPr lang="es-PE" smtClean="0"/>
              <a:t>‹Nº›</a:t>
            </a:fld>
            <a:endParaRPr lang="es-PE"/>
          </a:p>
        </p:txBody>
      </p:sp>
    </p:spTree>
    <p:extLst>
      <p:ext uri="{BB962C8B-B14F-4D97-AF65-F5344CB8AC3E}">
        <p14:creationId xmlns:p14="http://schemas.microsoft.com/office/powerpoint/2010/main" val="3078814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F8A0F4-95AC-4FAE-9407-03E7099AC649}"/>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FE6D7CC7-A867-41DC-B6B5-CDE20A922357}"/>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62FE2317-6528-47A2-9F85-B7D328527852}"/>
              </a:ext>
            </a:extLst>
          </p:cNvPr>
          <p:cNvSpPr>
            <a:spLocks noGrp="1"/>
          </p:cNvSpPr>
          <p:nvPr>
            <p:ph type="dt" sz="half" idx="10"/>
          </p:nvPr>
        </p:nvSpPr>
        <p:spPr/>
        <p:txBody>
          <a:bodyPr/>
          <a:lstStyle/>
          <a:p>
            <a:fld id="{423E2E70-C0FB-4668-BAFD-663EFF9BF172}" type="datetimeFigureOut">
              <a:rPr lang="es-PE" smtClean="0"/>
              <a:t>6/11/2017</a:t>
            </a:fld>
            <a:endParaRPr lang="es-PE"/>
          </a:p>
        </p:txBody>
      </p:sp>
      <p:sp>
        <p:nvSpPr>
          <p:cNvPr id="5" name="Marcador de pie de página 4">
            <a:extLst>
              <a:ext uri="{FF2B5EF4-FFF2-40B4-BE49-F238E27FC236}">
                <a16:creationId xmlns:a16="http://schemas.microsoft.com/office/drawing/2014/main" id="{EB0A6A63-760C-41FC-8DB2-4722B9B2C85F}"/>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39391DA2-B3CB-49FF-A58A-4C6D6C72403B}"/>
              </a:ext>
            </a:extLst>
          </p:cNvPr>
          <p:cNvSpPr>
            <a:spLocks noGrp="1"/>
          </p:cNvSpPr>
          <p:nvPr>
            <p:ph type="sldNum" sz="quarter" idx="12"/>
          </p:nvPr>
        </p:nvSpPr>
        <p:spPr/>
        <p:txBody>
          <a:bodyPr/>
          <a:lstStyle/>
          <a:p>
            <a:fld id="{162A9843-0C95-46E5-BA85-DBBCB81518BF}" type="slidenum">
              <a:rPr lang="es-PE" smtClean="0"/>
              <a:t>‹Nº›</a:t>
            </a:fld>
            <a:endParaRPr lang="es-PE"/>
          </a:p>
        </p:txBody>
      </p:sp>
    </p:spTree>
    <p:extLst>
      <p:ext uri="{BB962C8B-B14F-4D97-AF65-F5344CB8AC3E}">
        <p14:creationId xmlns:p14="http://schemas.microsoft.com/office/powerpoint/2010/main" val="802293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492B08-6B82-45A4-B0ED-4D6A24BC0B8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3018611E-0B1E-41AF-B31F-34B6144A04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05B8097D-D007-45C8-AA0E-568E22F6FF43}"/>
              </a:ext>
            </a:extLst>
          </p:cNvPr>
          <p:cNvSpPr>
            <a:spLocks noGrp="1"/>
          </p:cNvSpPr>
          <p:nvPr>
            <p:ph type="dt" sz="half" idx="10"/>
          </p:nvPr>
        </p:nvSpPr>
        <p:spPr/>
        <p:txBody>
          <a:bodyPr/>
          <a:lstStyle/>
          <a:p>
            <a:fld id="{423E2E70-C0FB-4668-BAFD-663EFF9BF172}" type="datetimeFigureOut">
              <a:rPr lang="es-PE" smtClean="0"/>
              <a:t>6/11/2017</a:t>
            </a:fld>
            <a:endParaRPr lang="es-PE"/>
          </a:p>
        </p:txBody>
      </p:sp>
      <p:sp>
        <p:nvSpPr>
          <p:cNvPr id="5" name="Marcador de pie de página 4">
            <a:extLst>
              <a:ext uri="{FF2B5EF4-FFF2-40B4-BE49-F238E27FC236}">
                <a16:creationId xmlns:a16="http://schemas.microsoft.com/office/drawing/2014/main" id="{36B52CCA-0CF2-443A-B0E1-43106D40FCF9}"/>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5873BFEE-6334-48CA-9767-20E38AB62809}"/>
              </a:ext>
            </a:extLst>
          </p:cNvPr>
          <p:cNvSpPr>
            <a:spLocks noGrp="1"/>
          </p:cNvSpPr>
          <p:nvPr>
            <p:ph type="sldNum" sz="quarter" idx="12"/>
          </p:nvPr>
        </p:nvSpPr>
        <p:spPr/>
        <p:txBody>
          <a:bodyPr/>
          <a:lstStyle/>
          <a:p>
            <a:fld id="{162A9843-0C95-46E5-BA85-DBBCB81518BF}" type="slidenum">
              <a:rPr lang="es-PE" smtClean="0"/>
              <a:t>‹Nº›</a:t>
            </a:fld>
            <a:endParaRPr lang="es-PE"/>
          </a:p>
        </p:txBody>
      </p:sp>
    </p:spTree>
    <p:extLst>
      <p:ext uri="{BB962C8B-B14F-4D97-AF65-F5344CB8AC3E}">
        <p14:creationId xmlns:p14="http://schemas.microsoft.com/office/powerpoint/2010/main" val="2401267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EDE7CA-D5FD-4B21-BF84-AE1E2B52950A}"/>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122C597F-91D2-4C71-853C-BB037495CF89}"/>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FB0751E8-D816-47C3-AF11-51ABC2987934}"/>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933F3547-83F1-4036-9BCA-78AAAC544D3C}"/>
              </a:ext>
            </a:extLst>
          </p:cNvPr>
          <p:cNvSpPr>
            <a:spLocks noGrp="1"/>
          </p:cNvSpPr>
          <p:nvPr>
            <p:ph type="dt" sz="half" idx="10"/>
          </p:nvPr>
        </p:nvSpPr>
        <p:spPr/>
        <p:txBody>
          <a:bodyPr/>
          <a:lstStyle/>
          <a:p>
            <a:fld id="{423E2E70-C0FB-4668-BAFD-663EFF9BF172}" type="datetimeFigureOut">
              <a:rPr lang="es-PE" smtClean="0"/>
              <a:t>6/11/2017</a:t>
            </a:fld>
            <a:endParaRPr lang="es-PE"/>
          </a:p>
        </p:txBody>
      </p:sp>
      <p:sp>
        <p:nvSpPr>
          <p:cNvPr id="6" name="Marcador de pie de página 5">
            <a:extLst>
              <a:ext uri="{FF2B5EF4-FFF2-40B4-BE49-F238E27FC236}">
                <a16:creationId xmlns:a16="http://schemas.microsoft.com/office/drawing/2014/main" id="{8A5D39B1-F4C6-4C80-9AFC-F3CC581DABA9}"/>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9BA1BE2D-B7B4-4751-BF3A-79F600288A30}"/>
              </a:ext>
            </a:extLst>
          </p:cNvPr>
          <p:cNvSpPr>
            <a:spLocks noGrp="1"/>
          </p:cNvSpPr>
          <p:nvPr>
            <p:ph type="sldNum" sz="quarter" idx="12"/>
          </p:nvPr>
        </p:nvSpPr>
        <p:spPr/>
        <p:txBody>
          <a:bodyPr/>
          <a:lstStyle/>
          <a:p>
            <a:fld id="{162A9843-0C95-46E5-BA85-DBBCB81518BF}" type="slidenum">
              <a:rPr lang="es-PE" smtClean="0"/>
              <a:t>‹Nº›</a:t>
            </a:fld>
            <a:endParaRPr lang="es-PE"/>
          </a:p>
        </p:txBody>
      </p:sp>
    </p:spTree>
    <p:extLst>
      <p:ext uri="{BB962C8B-B14F-4D97-AF65-F5344CB8AC3E}">
        <p14:creationId xmlns:p14="http://schemas.microsoft.com/office/powerpoint/2010/main" val="1458237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6B120C-02BC-434A-9DF3-ACD01DD4264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7222E436-6711-47FF-9391-8B57A6211F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A4FE7E1B-8009-4FE1-9565-5BFA654881B5}"/>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A4428FA0-03C6-4E18-B845-878E185709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6747708D-DB1D-4A83-B75D-9D2BD33498E3}"/>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F2B836F1-896C-4B18-9CC1-395F16B06E27}"/>
              </a:ext>
            </a:extLst>
          </p:cNvPr>
          <p:cNvSpPr>
            <a:spLocks noGrp="1"/>
          </p:cNvSpPr>
          <p:nvPr>
            <p:ph type="dt" sz="half" idx="10"/>
          </p:nvPr>
        </p:nvSpPr>
        <p:spPr/>
        <p:txBody>
          <a:bodyPr/>
          <a:lstStyle/>
          <a:p>
            <a:fld id="{423E2E70-C0FB-4668-BAFD-663EFF9BF172}" type="datetimeFigureOut">
              <a:rPr lang="es-PE" smtClean="0"/>
              <a:t>6/11/2017</a:t>
            </a:fld>
            <a:endParaRPr lang="es-PE"/>
          </a:p>
        </p:txBody>
      </p:sp>
      <p:sp>
        <p:nvSpPr>
          <p:cNvPr id="8" name="Marcador de pie de página 7">
            <a:extLst>
              <a:ext uri="{FF2B5EF4-FFF2-40B4-BE49-F238E27FC236}">
                <a16:creationId xmlns:a16="http://schemas.microsoft.com/office/drawing/2014/main" id="{95F310E1-3183-49F2-9F30-925C67BC3DF8}"/>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213A5BAF-F2D6-4CD4-93F1-E8E7E238DBCC}"/>
              </a:ext>
            </a:extLst>
          </p:cNvPr>
          <p:cNvSpPr>
            <a:spLocks noGrp="1"/>
          </p:cNvSpPr>
          <p:nvPr>
            <p:ph type="sldNum" sz="quarter" idx="12"/>
          </p:nvPr>
        </p:nvSpPr>
        <p:spPr/>
        <p:txBody>
          <a:bodyPr/>
          <a:lstStyle/>
          <a:p>
            <a:fld id="{162A9843-0C95-46E5-BA85-DBBCB81518BF}" type="slidenum">
              <a:rPr lang="es-PE" smtClean="0"/>
              <a:t>‹Nº›</a:t>
            </a:fld>
            <a:endParaRPr lang="es-PE"/>
          </a:p>
        </p:txBody>
      </p:sp>
    </p:spTree>
    <p:extLst>
      <p:ext uri="{BB962C8B-B14F-4D97-AF65-F5344CB8AC3E}">
        <p14:creationId xmlns:p14="http://schemas.microsoft.com/office/powerpoint/2010/main" val="1086604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E93ECD-AE2B-4D09-AE8D-A17B38358A84}"/>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E0C5D44A-33BE-49F7-BB7D-81AF658FEA12}"/>
              </a:ext>
            </a:extLst>
          </p:cNvPr>
          <p:cNvSpPr>
            <a:spLocks noGrp="1"/>
          </p:cNvSpPr>
          <p:nvPr>
            <p:ph type="dt" sz="half" idx="10"/>
          </p:nvPr>
        </p:nvSpPr>
        <p:spPr/>
        <p:txBody>
          <a:bodyPr/>
          <a:lstStyle/>
          <a:p>
            <a:fld id="{423E2E70-C0FB-4668-BAFD-663EFF9BF172}" type="datetimeFigureOut">
              <a:rPr lang="es-PE" smtClean="0"/>
              <a:t>6/11/2017</a:t>
            </a:fld>
            <a:endParaRPr lang="es-PE"/>
          </a:p>
        </p:txBody>
      </p:sp>
      <p:sp>
        <p:nvSpPr>
          <p:cNvPr id="4" name="Marcador de pie de página 3">
            <a:extLst>
              <a:ext uri="{FF2B5EF4-FFF2-40B4-BE49-F238E27FC236}">
                <a16:creationId xmlns:a16="http://schemas.microsoft.com/office/drawing/2014/main" id="{2C569564-B8CA-4B19-A603-04A0E68A740D}"/>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DE10E98D-F3D2-49DD-95F4-3F33B463DF4C}"/>
              </a:ext>
            </a:extLst>
          </p:cNvPr>
          <p:cNvSpPr>
            <a:spLocks noGrp="1"/>
          </p:cNvSpPr>
          <p:nvPr>
            <p:ph type="sldNum" sz="quarter" idx="12"/>
          </p:nvPr>
        </p:nvSpPr>
        <p:spPr/>
        <p:txBody>
          <a:bodyPr/>
          <a:lstStyle/>
          <a:p>
            <a:fld id="{162A9843-0C95-46E5-BA85-DBBCB81518BF}" type="slidenum">
              <a:rPr lang="es-PE" smtClean="0"/>
              <a:t>‹Nº›</a:t>
            </a:fld>
            <a:endParaRPr lang="es-PE"/>
          </a:p>
        </p:txBody>
      </p:sp>
    </p:spTree>
    <p:extLst>
      <p:ext uri="{BB962C8B-B14F-4D97-AF65-F5344CB8AC3E}">
        <p14:creationId xmlns:p14="http://schemas.microsoft.com/office/powerpoint/2010/main" val="1242130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9F8BAB7-A5CD-4F78-ADCA-B44412128B7D}"/>
              </a:ext>
            </a:extLst>
          </p:cNvPr>
          <p:cNvSpPr>
            <a:spLocks noGrp="1"/>
          </p:cNvSpPr>
          <p:nvPr>
            <p:ph type="dt" sz="half" idx="10"/>
          </p:nvPr>
        </p:nvSpPr>
        <p:spPr/>
        <p:txBody>
          <a:bodyPr/>
          <a:lstStyle/>
          <a:p>
            <a:fld id="{423E2E70-C0FB-4668-BAFD-663EFF9BF172}" type="datetimeFigureOut">
              <a:rPr lang="es-PE" smtClean="0"/>
              <a:t>6/11/2017</a:t>
            </a:fld>
            <a:endParaRPr lang="es-PE"/>
          </a:p>
        </p:txBody>
      </p:sp>
      <p:sp>
        <p:nvSpPr>
          <p:cNvPr id="3" name="Marcador de pie de página 2">
            <a:extLst>
              <a:ext uri="{FF2B5EF4-FFF2-40B4-BE49-F238E27FC236}">
                <a16:creationId xmlns:a16="http://schemas.microsoft.com/office/drawing/2014/main" id="{3CEDBF5D-B145-4656-9B36-D7896B78927A}"/>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FE494016-55E3-4881-B518-136EF0F28449}"/>
              </a:ext>
            </a:extLst>
          </p:cNvPr>
          <p:cNvSpPr>
            <a:spLocks noGrp="1"/>
          </p:cNvSpPr>
          <p:nvPr>
            <p:ph type="sldNum" sz="quarter" idx="12"/>
          </p:nvPr>
        </p:nvSpPr>
        <p:spPr/>
        <p:txBody>
          <a:bodyPr/>
          <a:lstStyle/>
          <a:p>
            <a:fld id="{162A9843-0C95-46E5-BA85-DBBCB81518BF}" type="slidenum">
              <a:rPr lang="es-PE" smtClean="0"/>
              <a:t>‹Nº›</a:t>
            </a:fld>
            <a:endParaRPr lang="es-PE"/>
          </a:p>
        </p:txBody>
      </p:sp>
    </p:spTree>
    <p:extLst>
      <p:ext uri="{BB962C8B-B14F-4D97-AF65-F5344CB8AC3E}">
        <p14:creationId xmlns:p14="http://schemas.microsoft.com/office/powerpoint/2010/main" val="2870244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27C5D0-3DFA-40F6-AF26-BE083F22264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E9F747C2-B2BE-4376-8054-12DFF73B3D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B7C99D4E-13CA-4FE6-A384-5C602BD9BC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2AC8636F-58C6-4635-8BCE-26A6C3A4AB12}"/>
              </a:ext>
            </a:extLst>
          </p:cNvPr>
          <p:cNvSpPr>
            <a:spLocks noGrp="1"/>
          </p:cNvSpPr>
          <p:nvPr>
            <p:ph type="dt" sz="half" idx="10"/>
          </p:nvPr>
        </p:nvSpPr>
        <p:spPr/>
        <p:txBody>
          <a:bodyPr/>
          <a:lstStyle/>
          <a:p>
            <a:fld id="{423E2E70-C0FB-4668-BAFD-663EFF9BF172}" type="datetimeFigureOut">
              <a:rPr lang="es-PE" smtClean="0"/>
              <a:t>6/11/2017</a:t>
            </a:fld>
            <a:endParaRPr lang="es-PE"/>
          </a:p>
        </p:txBody>
      </p:sp>
      <p:sp>
        <p:nvSpPr>
          <p:cNvPr id="6" name="Marcador de pie de página 5">
            <a:extLst>
              <a:ext uri="{FF2B5EF4-FFF2-40B4-BE49-F238E27FC236}">
                <a16:creationId xmlns:a16="http://schemas.microsoft.com/office/drawing/2014/main" id="{FBA76019-B4C3-4557-8367-8770DC14E5FF}"/>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A784AC45-A02C-44E9-BCAC-0C9481EB4226}"/>
              </a:ext>
            </a:extLst>
          </p:cNvPr>
          <p:cNvSpPr>
            <a:spLocks noGrp="1"/>
          </p:cNvSpPr>
          <p:nvPr>
            <p:ph type="sldNum" sz="quarter" idx="12"/>
          </p:nvPr>
        </p:nvSpPr>
        <p:spPr/>
        <p:txBody>
          <a:bodyPr/>
          <a:lstStyle/>
          <a:p>
            <a:fld id="{162A9843-0C95-46E5-BA85-DBBCB81518BF}" type="slidenum">
              <a:rPr lang="es-PE" smtClean="0"/>
              <a:t>‹Nº›</a:t>
            </a:fld>
            <a:endParaRPr lang="es-PE"/>
          </a:p>
        </p:txBody>
      </p:sp>
    </p:spTree>
    <p:extLst>
      <p:ext uri="{BB962C8B-B14F-4D97-AF65-F5344CB8AC3E}">
        <p14:creationId xmlns:p14="http://schemas.microsoft.com/office/powerpoint/2010/main" val="3421808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2F3DE2-2A06-4799-B460-DE13EBC6DC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AE40F94F-334A-4079-A7FE-095DA987BC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4ED6D3F9-E61D-4260-A140-53784D10C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876632B7-52F5-412D-AD0D-14BACE05CDDE}"/>
              </a:ext>
            </a:extLst>
          </p:cNvPr>
          <p:cNvSpPr>
            <a:spLocks noGrp="1"/>
          </p:cNvSpPr>
          <p:nvPr>
            <p:ph type="dt" sz="half" idx="10"/>
          </p:nvPr>
        </p:nvSpPr>
        <p:spPr/>
        <p:txBody>
          <a:bodyPr/>
          <a:lstStyle/>
          <a:p>
            <a:fld id="{423E2E70-C0FB-4668-BAFD-663EFF9BF172}" type="datetimeFigureOut">
              <a:rPr lang="es-PE" smtClean="0"/>
              <a:t>6/11/2017</a:t>
            </a:fld>
            <a:endParaRPr lang="es-PE"/>
          </a:p>
        </p:txBody>
      </p:sp>
      <p:sp>
        <p:nvSpPr>
          <p:cNvPr id="6" name="Marcador de pie de página 5">
            <a:extLst>
              <a:ext uri="{FF2B5EF4-FFF2-40B4-BE49-F238E27FC236}">
                <a16:creationId xmlns:a16="http://schemas.microsoft.com/office/drawing/2014/main" id="{2007252A-DE13-42EF-8CE3-48E8356F580B}"/>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C05614C7-9D00-4774-904A-A76CB7F03C23}"/>
              </a:ext>
            </a:extLst>
          </p:cNvPr>
          <p:cNvSpPr>
            <a:spLocks noGrp="1"/>
          </p:cNvSpPr>
          <p:nvPr>
            <p:ph type="sldNum" sz="quarter" idx="12"/>
          </p:nvPr>
        </p:nvSpPr>
        <p:spPr/>
        <p:txBody>
          <a:bodyPr/>
          <a:lstStyle/>
          <a:p>
            <a:fld id="{162A9843-0C95-46E5-BA85-DBBCB81518BF}" type="slidenum">
              <a:rPr lang="es-PE" smtClean="0"/>
              <a:t>‹Nº›</a:t>
            </a:fld>
            <a:endParaRPr lang="es-PE"/>
          </a:p>
        </p:txBody>
      </p:sp>
    </p:spTree>
    <p:extLst>
      <p:ext uri="{BB962C8B-B14F-4D97-AF65-F5344CB8AC3E}">
        <p14:creationId xmlns:p14="http://schemas.microsoft.com/office/powerpoint/2010/main" val="1617532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B805AD4-CEC5-46F0-8122-D0879E3A3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3590E609-6014-47AD-9244-2E36239BBB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BFEDB214-E0E9-414F-A53B-8CA9E96124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3E2E70-C0FB-4668-BAFD-663EFF9BF172}" type="datetimeFigureOut">
              <a:rPr lang="es-PE" smtClean="0"/>
              <a:t>6/11/2017</a:t>
            </a:fld>
            <a:endParaRPr lang="es-PE"/>
          </a:p>
        </p:txBody>
      </p:sp>
      <p:sp>
        <p:nvSpPr>
          <p:cNvPr id="5" name="Marcador de pie de página 4">
            <a:extLst>
              <a:ext uri="{FF2B5EF4-FFF2-40B4-BE49-F238E27FC236}">
                <a16:creationId xmlns:a16="http://schemas.microsoft.com/office/drawing/2014/main" id="{0FE7BBE3-6607-42B8-8F90-8240B825DB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5E7BE045-EDFF-4046-B113-0075C20E11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2A9843-0C95-46E5-BA85-DBBCB81518BF}" type="slidenum">
              <a:rPr lang="es-PE" smtClean="0"/>
              <a:t>‹Nº›</a:t>
            </a:fld>
            <a:endParaRPr lang="es-PE"/>
          </a:p>
        </p:txBody>
      </p:sp>
    </p:spTree>
    <p:extLst>
      <p:ext uri="{BB962C8B-B14F-4D97-AF65-F5344CB8AC3E}">
        <p14:creationId xmlns:p14="http://schemas.microsoft.com/office/powerpoint/2010/main" val="3880817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8128BB0-806B-4193-9819-1F8D617830E1}"/>
              </a:ext>
            </a:extLst>
          </p:cNvPr>
          <p:cNvSpPr txBox="1"/>
          <p:nvPr/>
        </p:nvSpPr>
        <p:spPr>
          <a:xfrm>
            <a:off x="3432314" y="5160523"/>
            <a:ext cx="4346713" cy="1631216"/>
          </a:xfrm>
          <a:prstGeom prst="rect">
            <a:avLst/>
          </a:prstGeom>
          <a:noFill/>
        </p:spPr>
        <p:txBody>
          <a:bodyPr wrap="square" rtlCol="0">
            <a:spAutoFit/>
          </a:bodyPr>
          <a:lstStyle/>
          <a:p>
            <a:r>
              <a:rPr lang="es-PE" sz="4000" b="1" dirty="0">
                <a:solidFill>
                  <a:schemeClr val="bg1"/>
                </a:solidFill>
                <a:latin typeface="Arial Narrow" panose="020B0606020202030204" pitchFamily="34" charset="0"/>
              </a:rPr>
              <a:t>RENOVACIÓN</a:t>
            </a:r>
            <a:endParaRPr lang="es-PE" sz="4400" b="1" dirty="0">
              <a:solidFill>
                <a:schemeClr val="bg1"/>
              </a:solidFill>
              <a:latin typeface="Arial Narrow" panose="020B0606020202030204" pitchFamily="34" charset="0"/>
            </a:endParaRPr>
          </a:p>
          <a:p>
            <a:r>
              <a:rPr lang="es-PE" sz="6000" i="1" dirty="0">
                <a:solidFill>
                  <a:schemeClr val="bg1"/>
                </a:solidFill>
                <a:latin typeface="Arial Narrow" panose="020B0606020202030204" pitchFamily="34" charset="0"/>
              </a:rPr>
              <a:t>de Equipos</a:t>
            </a:r>
            <a:r>
              <a:rPr lang="es-PE" sz="6000" i="1" dirty="0">
                <a:solidFill>
                  <a:srgbClr val="8DC63F"/>
                </a:solidFill>
                <a:latin typeface="Arial Narrow" panose="020B0606020202030204" pitchFamily="34" charset="0"/>
              </a:rPr>
              <a:t>_</a:t>
            </a:r>
          </a:p>
        </p:txBody>
      </p:sp>
      <p:pic>
        <p:nvPicPr>
          <p:cNvPr id="4" name="Imagen 3">
            <a:extLst>
              <a:ext uri="{FF2B5EF4-FFF2-40B4-BE49-F238E27FC236}">
                <a16:creationId xmlns:a16="http://schemas.microsoft.com/office/drawing/2014/main" id="{F1E798AA-34CA-4474-A15C-A2D51FE934C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5375" y="132522"/>
            <a:ext cx="3707357" cy="1510748"/>
          </a:xfrm>
          <a:prstGeom prst="rect">
            <a:avLst/>
          </a:prstGeom>
        </p:spPr>
      </p:pic>
      <p:pic>
        <p:nvPicPr>
          <p:cNvPr id="6" name="Imagen 5">
            <a:extLst>
              <a:ext uri="{FF2B5EF4-FFF2-40B4-BE49-F238E27FC236}">
                <a16:creationId xmlns:a16="http://schemas.microsoft.com/office/drawing/2014/main" id="{75A89335-94B4-4B3D-83A5-C10AE87C2BF1}"/>
              </a:ext>
            </a:extLst>
          </p:cNvPr>
          <p:cNvPicPr>
            <a:picLocks noChangeAspect="1"/>
          </p:cNvPicPr>
          <p:nvPr/>
        </p:nvPicPr>
        <p:blipFill>
          <a:blip r:embed="rId5">
            <a:biLevel thresh="25000"/>
            <a:extLst>
              <a:ext uri="{28A0092B-C50C-407E-A947-70E740481C1C}">
                <a14:useLocalDpi xmlns:a14="http://schemas.microsoft.com/office/drawing/2010/main"/>
              </a:ext>
            </a:extLst>
          </a:blip>
          <a:stretch>
            <a:fillRect/>
          </a:stretch>
        </p:blipFill>
        <p:spPr>
          <a:xfrm>
            <a:off x="10933045" y="4666575"/>
            <a:ext cx="1139687" cy="2072157"/>
          </a:xfrm>
          <a:prstGeom prst="rect">
            <a:avLst/>
          </a:prstGeom>
        </p:spPr>
      </p:pic>
    </p:spTree>
    <p:extLst>
      <p:ext uri="{BB962C8B-B14F-4D97-AF65-F5344CB8AC3E}">
        <p14:creationId xmlns:p14="http://schemas.microsoft.com/office/powerpoint/2010/main" val="1845192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7F963B1-2994-4128-A7F4-B2C79C58C5B9}"/>
              </a:ext>
            </a:extLst>
          </p:cNvPr>
          <p:cNvSpPr txBox="1"/>
          <p:nvPr/>
        </p:nvSpPr>
        <p:spPr>
          <a:xfrm>
            <a:off x="886263" y="283995"/>
            <a:ext cx="10944665"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Flujo de renovación </a:t>
            </a:r>
            <a:r>
              <a:rPr lang="es-PE" sz="3600" b="1" i="1" dirty="0">
                <a:solidFill>
                  <a:srgbClr val="8DC63F"/>
                </a:solidFill>
                <a:latin typeface="Arial" panose="020B0604020202020204" pitchFamily="34" charset="0"/>
                <a:cs typeface="Arial" panose="020B0604020202020204" pitchFamily="34" charset="0"/>
              </a:rPr>
              <a:t>CON</a:t>
            </a:r>
            <a:r>
              <a:rPr lang="es-PE" sz="3600" b="1" i="1" dirty="0">
                <a:solidFill>
                  <a:srgbClr val="4D4D4D"/>
                </a:solidFill>
                <a:latin typeface="Arial" panose="020B0604020202020204" pitchFamily="34" charset="0"/>
                <a:cs typeface="Arial" panose="020B0604020202020204" pitchFamily="34" charset="0"/>
              </a:rPr>
              <a:t> cambio de plan</a:t>
            </a:r>
            <a:r>
              <a:rPr lang="es-PE" sz="3600" b="1" i="1" dirty="0">
                <a:solidFill>
                  <a:srgbClr val="8DC63F"/>
                </a:solidFill>
                <a:latin typeface="Arial" panose="020B0604020202020204" pitchFamily="34" charset="0"/>
                <a:cs typeface="Arial" panose="020B0604020202020204" pitchFamily="34" charset="0"/>
              </a:rPr>
              <a:t>_</a:t>
            </a:r>
          </a:p>
        </p:txBody>
      </p:sp>
      <p:sp>
        <p:nvSpPr>
          <p:cNvPr id="3" name="CuadroTexto 2">
            <a:extLst>
              <a:ext uri="{FF2B5EF4-FFF2-40B4-BE49-F238E27FC236}">
                <a16:creationId xmlns:a16="http://schemas.microsoft.com/office/drawing/2014/main" id="{ECF474B7-2D9B-41B5-B922-0B68ED9C2F54}"/>
              </a:ext>
            </a:extLst>
          </p:cNvPr>
          <p:cNvSpPr txBox="1"/>
          <p:nvPr/>
        </p:nvSpPr>
        <p:spPr>
          <a:xfrm>
            <a:off x="546766" y="1378635"/>
            <a:ext cx="2745074" cy="733842"/>
          </a:xfrm>
          <a:prstGeom prst="roundRect">
            <a:avLst>
              <a:gd name="adj" fmla="val 20601"/>
            </a:avLst>
          </a:prstGeom>
          <a:solidFill>
            <a:srgbClr val="4D4D4D"/>
          </a:solidFill>
          <a:ln>
            <a:noFill/>
          </a:ln>
        </p:spPr>
        <p:txBody>
          <a:bodyPr wrap="square" rtlCol="0" anchor="ctr">
            <a:spAutoFit/>
          </a:bodyPr>
          <a:lstStyle/>
          <a:p>
            <a:pPr algn="ctr"/>
            <a:r>
              <a:rPr lang="es-PE" dirty="0">
                <a:solidFill>
                  <a:schemeClr val="bg1"/>
                </a:solidFill>
                <a:latin typeface="Arial" panose="020B0604020202020204" pitchFamily="34" charset="0"/>
                <a:cs typeface="Arial" panose="020B0604020202020204" pitchFamily="34" charset="0"/>
              </a:rPr>
              <a:t>Cliente realiza solicitud en Tienda</a:t>
            </a:r>
          </a:p>
        </p:txBody>
      </p:sp>
      <p:sp>
        <p:nvSpPr>
          <p:cNvPr id="4" name="CuadroTexto 3">
            <a:extLst>
              <a:ext uri="{FF2B5EF4-FFF2-40B4-BE49-F238E27FC236}">
                <a16:creationId xmlns:a16="http://schemas.microsoft.com/office/drawing/2014/main" id="{06115573-91C7-4AB4-AD37-E68E30CF52C6}"/>
              </a:ext>
            </a:extLst>
          </p:cNvPr>
          <p:cNvSpPr txBox="1"/>
          <p:nvPr/>
        </p:nvSpPr>
        <p:spPr>
          <a:xfrm>
            <a:off x="546765" y="2569785"/>
            <a:ext cx="2745074" cy="733842"/>
          </a:xfrm>
          <a:prstGeom prst="roundRect">
            <a:avLst>
              <a:gd name="adj" fmla="val 20601"/>
            </a:avLst>
          </a:prstGeom>
          <a:solidFill>
            <a:srgbClr val="8DC63F"/>
          </a:solidFill>
          <a:ln>
            <a:noFill/>
          </a:ln>
        </p:spPr>
        <p:txBody>
          <a:bodyPr wrap="square" rtlCol="0" anchor="ctr">
            <a:spAutoFit/>
          </a:bodyPr>
          <a:lstStyle/>
          <a:p>
            <a:pPr algn="ctr"/>
            <a:r>
              <a:rPr lang="es-PE" dirty="0">
                <a:solidFill>
                  <a:schemeClr val="bg1"/>
                </a:solidFill>
                <a:latin typeface="Arial" panose="020B0604020202020204" pitchFamily="34" charset="0"/>
                <a:cs typeface="Arial" panose="020B0604020202020204" pitchFamily="34" charset="0"/>
              </a:rPr>
              <a:t>¿Tiene ofrecimiento en la </a:t>
            </a:r>
            <a:r>
              <a:rPr lang="es-PE" b="1" dirty="0">
                <a:solidFill>
                  <a:schemeClr val="bg1"/>
                </a:solidFill>
                <a:latin typeface="Arial" panose="020B0604020202020204" pitchFamily="34" charset="0"/>
                <a:cs typeface="Arial" panose="020B0604020202020204" pitchFamily="34" charset="0"/>
              </a:rPr>
              <a:t>Web Blindaje</a:t>
            </a:r>
            <a:r>
              <a:rPr lang="es-PE" dirty="0">
                <a:solidFill>
                  <a:schemeClr val="bg1"/>
                </a:solidFill>
                <a:latin typeface="Arial" panose="020B0604020202020204" pitchFamily="34" charset="0"/>
                <a:cs typeface="Arial" panose="020B0604020202020204" pitchFamily="34" charset="0"/>
              </a:rPr>
              <a:t>?</a:t>
            </a:r>
            <a:endParaRPr lang="es-PE" b="1" dirty="0">
              <a:solidFill>
                <a:schemeClr val="bg1"/>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81B62434-BF35-475A-B536-9D1CA6FAEFFD}"/>
              </a:ext>
            </a:extLst>
          </p:cNvPr>
          <p:cNvSpPr txBox="1"/>
          <p:nvPr/>
        </p:nvSpPr>
        <p:spPr>
          <a:xfrm>
            <a:off x="4308699" y="2569785"/>
            <a:ext cx="2956092" cy="733842"/>
          </a:xfrm>
          <a:prstGeom prst="roundRect">
            <a:avLst>
              <a:gd name="adj" fmla="val 20601"/>
            </a:avLst>
          </a:prstGeom>
          <a:solidFill>
            <a:srgbClr val="4D4D4D"/>
          </a:solidFill>
          <a:ln>
            <a:noFill/>
          </a:ln>
        </p:spPr>
        <p:txBody>
          <a:bodyPr wrap="square" rtlCol="0" anchor="ctr">
            <a:spAutoFit/>
          </a:bodyPr>
          <a:lstStyle/>
          <a:p>
            <a:pPr algn="ctr"/>
            <a:r>
              <a:rPr lang="es-PE" dirty="0">
                <a:solidFill>
                  <a:schemeClr val="bg1"/>
                </a:solidFill>
                <a:latin typeface="Arial" panose="020B0604020202020204" pitchFamily="34" charset="0"/>
                <a:cs typeface="Arial" panose="020B0604020202020204" pitchFamily="34" charset="0"/>
              </a:rPr>
              <a:t>Brindar el ofrecimiento de la Web de Blindaje</a:t>
            </a:r>
          </a:p>
        </p:txBody>
      </p:sp>
      <p:sp>
        <p:nvSpPr>
          <p:cNvPr id="6" name="CuadroTexto 5">
            <a:extLst>
              <a:ext uri="{FF2B5EF4-FFF2-40B4-BE49-F238E27FC236}">
                <a16:creationId xmlns:a16="http://schemas.microsoft.com/office/drawing/2014/main" id="{67025DCE-45F7-4474-A850-86D0BE300B7F}"/>
              </a:ext>
            </a:extLst>
          </p:cNvPr>
          <p:cNvSpPr txBox="1"/>
          <p:nvPr/>
        </p:nvSpPr>
        <p:spPr>
          <a:xfrm>
            <a:off x="546765" y="3760935"/>
            <a:ext cx="2745075" cy="733842"/>
          </a:xfrm>
          <a:prstGeom prst="roundRect">
            <a:avLst>
              <a:gd name="adj" fmla="val 20601"/>
            </a:avLst>
          </a:prstGeom>
          <a:solidFill>
            <a:srgbClr val="4D4D4D"/>
          </a:solidFill>
          <a:ln>
            <a:noFill/>
          </a:ln>
        </p:spPr>
        <p:txBody>
          <a:bodyPr wrap="square" rtlCol="0" anchor="ctr">
            <a:spAutoFit/>
          </a:bodyPr>
          <a:lstStyle/>
          <a:p>
            <a:pPr algn="ctr"/>
            <a:r>
              <a:rPr lang="es-PE" dirty="0">
                <a:solidFill>
                  <a:schemeClr val="bg1"/>
                </a:solidFill>
                <a:latin typeface="Arial" panose="020B0604020202020204" pitchFamily="34" charset="0"/>
                <a:cs typeface="Arial" panose="020B0604020202020204" pitchFamily="34" charset="0"/>
              </a:rPr>
              <a:t>Pre-evaluar al cliente para el Cambio de Plan</a:t>
            </a:r>
          </a:p>
        </p:txBody>
      </p:sp>
      <p:sp>
        <p:nvSpPr>
          <p:cNvPr id="7" name="CuadroTexto 6">
            <a:extLst>
              <a:ext uri="{FF2B5EF4-FFF2-40B4-BE49-F238E27FC236}">
                <a16:creationId xmlns:a16="http://schemas.microsoft.com/office/drawing/2014/main" id="{FA975EF8-723F-47E8-8404-1837E02A033C}"/>
              </a:ext>
            </a:extLst>
          </p:cNvPr>
          <p:cNvSpPr txBox="1"/>
          <p:nvPr/>
        </p:nvSpPr>
        <p:spPr>
          <a:xfrm>
            <a:off x="546765" y="4952085"/>
            <a:ext cx="2745074" cy="733842"/>
          </a:xfrm>
          <a:prstGeom prst="roundRect">
            <a:avLst>
              <a:gd name="adj" fmla="val 20601"/>
            </a:avLst>
          </a:prstGeom>
          <a:solidFill>
            <a:srgbClr val="8DC63F"/>
          </a:solidFill>
          <a:ln>
            <a:noFill/>
          </a:ln>
        </p:spPr>
        <p:txBody>
          <a:bodyPr wrap="square" rtlCol="0" anchor="ctr">
            <a:spAutoFit/>
          </a:bodyPr>
          <a:lstStyle/>
          <a:p>
            <a:pPr algn="ctr"/>
            <a:r>
              <a:rPr lang="es-PE" dirty="0">
                <a:solidFill>
                  <a:schemeClr val="bg1"/>
                </a:solidFill>
                <a:latin typeface="Arial" panose="020B0604020202020204" pitchFamily="34" charset="0"/>
                <a:cs typeface="Arial" panose="020B0604020202020204" pitchFamily="34" charset="0"/>
              </a:rPr>
              <a:t>Verificar modelo e informar precio por plan</a:t>
            </a:r>
            <a:endParaRPr lang="es-PE" b="1" dirty="0">
              <a:solidFill>
                <a:schemeClr val="bg1"/>
              </a:solidFill>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A7CFE5BF-2C25-44E3-A934-DA6F39592FE4}"/>
              </a:ext>
            </a:extLst>
          </p:cNvPr>
          <p:cNvSpPr txBox="1"/>
          <p:nvPr/>
        </p:nvSpPr>
        <p:spPr>
          <a:xfrm>
            <a:off x="4308699" y="4637582"/>
            <a:ext cx="2956092" cy="1362849"/>
          </a:xfrm>
          <a:prstGeom prst="roundRect">
            <a:avLst>
              <a:gd name="adj" fmla="val 20601"/>
            </a:avLst>
          </a:prstGeom>
          <a:solidFill>
            <a:srgbClr val="4D4D4D"/>
          </a:solidFill>
          <a:ln>
            <a:noFill/>
          </a:ln>
        </p:spPr>
        <p:txBody>
          <a:bodyPr wrap="square" rtlCol="0" anchor="ctr">
            <a:spAutoFit/>
          </a:bodyPr>
          <a:lstStyle/>
          <a:p>
            <a:pPr algn="ctr"/>
            <a:r>
              <a:rPr lang="es-PE" dirty="0">
                <a:solidFill>
                  <a:schemeClr val="bg1"/>
                </a:solidFill>
                <a:latin typeface="Arial" panose="020B0604020202020204" pitchFamily="34" charset="0"/>
                <a:cs typeface="Arial" panose="020B0604020202020204" pitchFamily="34" charset="0"/>
              </a:rPr>
              <a:t>Generar incidente en Portal como “Cambio de modelo entre tecnologías distintas”</a:t>
            </a:r>
          </a:p>
        </p:txBody>
      </p:sp>
      <p:sp>
        <p:nvSpPr>
          <p:cNvPr id="9" name="CuadroTexto 8">
            <a:extLst>
              <a:ext uri="{FF2B5EF4-FFF2-40B4-BE49-F238E27FC236}">
                <a16:creationId xmlns:a16="http://schemas.microsoft.com/office/drawing/2014/main" id="{0EAB78F3-B797-4E87-89D6-45E1E28061DF}"/>
              </a:ext>
            </a:extLst>
          </p:cNvPr>
          <p:cNvSpPr txBox="1"/>
          <p:nvPr/>
        </p:nvSpPr>
        <p:spPr>
          <a:xfrm>
            <a:off x="8281651" y="4952085"/>
            <a:ext cx="2745074" cy="733842"/>
          </a:xfrm>
          <a:prstGeom prst="roundRect">
            <a:avLst>
              <a:gd name="adj" fmla="val 20601"/>
            </a:avLst>
          </a:prstGeom>
          <a:solidFill>
            <a:srgbClr val="8DC63F"/>
          </a:solidFill>
          <a:ln>
            <a:noFill/>
          </a:ln>
        </p:spPr>
        <p:txBody>
          <a:bodyPr wrap="square" rtlCol="0" anchor="ctr">
            <a:spAutoFit/>
          </a:bodyPr>
          <a:lstStyle/>
          <a:p>
            <a:pPr algn="ctr"/>
            <a:r>
              <a:rPr lang="es-PE" dirty="0">
                <a:solidFill>
                  <a:schemeClr val="bg1"/>
                </a:solidFill>
                <a:latin typeface="Arial" panose="020B0604020202020204" pitchFamily="34" charset="0"/>
                <a:cs typeface="Arial" panose="020B0604020202020204" pitchFamily="34" charset="0"/>
              </a:rPr>
              <a:t>Generar orden de renovación</a:t>
            </a:r>
            <a:endParaRPr lang="es-PE" b="1" dirty="0">
              <a:solidFill>
                <a:schemeClr val="bg1"/>
              </a:solidFill>
              <a:latin typeface="Arial" panose="020B0604020202020204" pitchFamily="34" charset="0"/>
              <a:cs typeface="Arial" panose="020B0604020202020204" pitchFamily="34" charset="0"/>
            </a:endParaRPr>
          </a:p>
        </p:txBody>
      </p:sp>
      <p:cxnSp>
        <p:nvCxnSpPr>
          <p:cNvPr id="11" name="Conector recto 10">
            <a:extLst>
              <a:ext uri="{FF2B5EF4-FFF2-40B4-BE49-F238E27FC236}">
                <a16:creationId xmlns:a16="http://schemas.microsoft.com/office/drawing/2014/main" id="{EB816AFB-47B1-4A37-BEC2-168EC6F3DF17}"/>
              </a:ext>
            </a:extLst>
          </p:cNvPr>
          <p:cNvCxnSpPr>
            <a:stCxn id="3" idx="2"/>
            <a:endCxn id="4" idx="0"/>
          </p:cNvCxnSpPr>
          <p:nvPr/>
        </p:nvCxnSpPr>
        <p:spPr>
          <a:xfrm flipH="1">
            <a:off x="1919302" y="2112477"/>
            <a:ext cx="1" cy="45730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544B8147-0508-48CA-A8F7-295678170E0D}"/>
              </a:ext>
            </a:extLst>
          </p:cNvPr>
          <p:cNvCxnSpPr>
            <a:cxnSpLocks/>
            <a:stCxn id="4" idx="2"/>
            <a:endCxn id="6" idx="0"/>
          </p:cNvCxnSpPr>
          <p:nvPr/>
        </p:nvCxnSpPr>
        <p:spPr>
          <a:xfrm>
            <a:off x="1919302" y="3303627"/>
            <a:ext cx="1" cy="45730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BBCF3928-ECDE-4DE2-918F-0F404210DA26}"/>
              </a:ext>
            </a:extLst>
          </p:cNvPr>
          <p:cNvCxnSpPr>
            <a:cxnSpLocks/>
            <a:stCxn id="6" idx="2"/>
            <a:endCxn id="7" idx="0"/>
          </p:cNvCxnSpPr>
          <p:nvPr/>
        </p:nvCxnSpPr>
        <p:spPr>
          <a:xfrm flipH="1">
            <a:off x="1919302" y="4494777"/>
            <a:ext cx="1" cy="45730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6F237C01-E1C1-481A-8C7A-69E349275E71}"/>
              </a:ext>
            </a:extLst>
          </p:cNvPr>
          <p:cNvCxnSpPr>
            <a:cxnSpLocks/>
            <a:stCxn id="4" idx="3"/>
            <a:endCxn id="5" idx="1"/>
          </p:cNvCxnSpPr>
          <p:nvPr/>
        </p:nvCxnSpPr>
        <p:spPr>
          <a:xfrm>
            <a:off x="3291839" y="2936706"/>
            <a:ext cx="101686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7766728A-701B-469F-B481-75618DDD715D}"/>
              </a:ext>
            </a:extLst>
          </p:cNvPr>
          <p:cNvCxnSpPr>
            <a:cxnSpLocks/>
            <a:stCxn id="7" idx="3"/>
            <a:endCxn id="8" idx="1"/>
          </p:cNvCxnSpPr>
          <p:nvPr/>
        </p:nvCxnSpPr>
        <p:spPr>
          <a:xfrm>
            <a:off x="3291839" y="5319006"/>
            <a:ext cx="1016860"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0757F9DF-3359-42BA-8D0C-B15781656F2C}"/>
              </a:ext>
            </a:extLst>
          </p:cNvPr>
          <p:cNvCxnSpPr>
            <a:cxnSpLocks/>
            <a:stCxn id="8" idx="3"/>
            <a:endCxn id="9" idx="1"/>
          </p:cNvCxnSpPr>
          <p:nvPr/>
        </p:nvCxnSpPr>
        <p:spPr>
          <a:xfrm flipV="1">
            <a:off x="7264791" y="5319006"/>
            <a:ext cx="1016860"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571D003A-972E-479E-A4C9-E5BC75223BC9}"/>
              </a:ext>
            </a:extLst>
          </p:cNvPr>
          <p:cNvSpPr txBox="1"/>
          <p:nvPr/>
        </p:nvSpPr>
        <p:spPr>
          <a:xfrm>
            <a:off x="3432516" y="2576373"/>
            <a:ext cx="520505" cy="369332"/>
          </a:xfrm>
          <a:prstGeom prst="rect">
            <a:avLst/>
          </a:prstGeom>
          <a:noFill/>
        </p:spPr>
        <p:txBody>
          <a:bodyPr wrap="square" rtlCol="0">
            <a:spAutoFit/>
          </a:bodyPr>
          <a:lstStyle/>
          <a:p>
            <a:r>
              <a:rPr lang="es-PE" b="1" dirty="0">
                <a:solidFill>
                  <a:srgbClr val="002060"/>
                </a:solidFill>
              </a:rPr>
              <a:t>Sí</a:t>
            </a:r>
          </a:p>
        </p:txBody>
      </p:sp>
      <p:sp>
        <p:nvSpPr>
          <p:cNvPr id="29" name="CuadroTexto 28">
            <a:extLst>
              <a:ext uri="{FF2B5EF4-FFF2-40B4-BE49-F238E27FC236}">
                <a16:creationId xmlns:a16="http://schemas.microsoft.com/office/drawing/2014/main" id="{374B1DAC-B9B3-4D0D-A8F0-98324D48A2E1}"/>
              </a:ext>
            </a:extLst>
          </p:cNvPr>
          <p:cNvSpPr txBox="1"/>
          <p:nvPr/>
        </p:nvSpPr>
        <p:spPr>
          <a:xfrm>
            <a:off x="1919302" y="3391603"/>
            <a:ext cx="520505" cy="369332"/>
          </a:xfrm>
          <a:prstGeom prst="rect">
            <a:avLst/>
          </a:prstGeom>
          <a:noFill/>
        </p:spPr>
        <p:txBody>
          <a:bodyPr wrap="square" rtlCol="0">
            <a:spAutoFit/>
          </a:bodyPr>
          <a:lstStyle/>
          <a:p>
            <a:r>
              <a:rPr lang="es-PE" b="1" dirty="0">
                <a:solidFill>
                  <a:srgbClr val="002060"/>
                </a:solidFill>
              </a:rPr>
              <a:t>No</a:t>
            </a:r>
          </a:p>
        </p:txBody>
      </p:sp>
      <p:sp>
        <p:nvSpPr>
          <p:cNvPr id="30" name="CuadroTexto 29">
            <a:extLst>
              <a:ext uri="{FF2B5EF4-FFF2-40B4-BE49-F238E27FC236}">
                <a16:creationId xmlns:a16="http://schemas.microsoft.com/office/drawing/2014/main" id="{2A38EF20-D902-44D7-9A8F-1C4CB71DE24A}"/>
              </a:ext>
            </a:extLst>
          </p:cNvPr>
          <p:cNvSpPr txBox="1"/>
          <p:nvPr/>
        </p:nvSpPr>
        <p:spPr>
          <a:xfrm>
            <a:off x="335749" y="6052848"/>
            <a:ext cx="11253642" cy="369332"/>
          </a:xfrm>
          <a:prstGeom prst="rect">
            <a:avLst/>
          </a:prstGeom>
          <a:noFill/>
        </p:spPr>
        <p:txBody>
          <a:bodyPr wrap="square" rtlCol="0">
            <a:spAutoFit/>
          </a:bodyPr>
          <a:lstStyle/>
          <a:p>
            <a:r>
              <a:rPr lang="es-PE" i="1" dirty="0">
                <a:solidFill>
                  <a:srgbClr val="4D4D4D"/>
                </a:solidFill>
              </a:rPr>
              <a:t>Si el cliente quiere pasar a un plan de menor cargo fijo, no es necesario pre-evaluarlo.</a:t>
            </a:r>
          </a:p>
        </p:txBody>
      </p:sp>
      <p:pic>
        <p:nvPicPr>
          <p:cNvPr id="32" name="Imagen 31">
            <a:extLst>
              <a:ext uri="{FF2B5EF4-FFF2-40B4-BE49-F238E27FC236}">
                <a16:creationId xmlns:a16="http://schemas.microsoft.com/office/drawing/2014/main" id="{A2E2E071-B826-4CF8-ACC6-13A3B5D7CC2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7620469" y="1093838"/>
            <a:ext cx="3685736" cy="3685736"/>
          </a:xfrm>
          <a:prstGeom prst="rect">
            <a:avLst/>
          </a:prstGeom>
        </p:spPr>
      </p:pic>
    </p:spTree>
    <p:extLst>
      <p:ext uri="{BB962C8B-B14F-4D97-AF65-F5344CB8AC3E}">
        <p14:creationId xmlns:p14="http://schemas.microsoft.com/office/powerpoint/2010/main" val="2391714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5928D2F-53F9-4A64-9A21-6BA1506E55C3}"/>
              </a:ext>
            </a:extLst>
          </p:cNvPr>
          <p:cNvSpPr txBox="1"/>
          <p:nvPr/>
        </p:nvSpPr>
        <p:spPr>
          <a:xfrm>
            <a:off x="886263" y="283995"/>
            <a:ext cx="10944665"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Renovación con cambio de plan </a:t>
            </a:r>
            <a:r>
              <a:rPr lang="es-PE" sz="3600" b="1" i="1" dirty="0">
                <a:solidFill>
                  <a:srgbClr val="8DC63F"/>
                </a:solidFill>
                <a:latin typeface="Arial" panose="020B0604020202020204" pitchFamily="34" charset="0"/>
                <a:cs typeface="Arial" panose="020B0604020202020204" pitchFamily="34" charset="0"/>
              </a:rPr>
              <a:t>(Portal)_</a:t>
            </a:r>
          </a:p>
        </p:txBody>
      </p:sp>
      <p:pic>
        <p:nvPicPr>
          <p:cNvPr id="4" name="Imagen 3">
            <a:extLst>
              <a:ext uri="{FF2B5EF4-FFF2-40B4-BE49-F238E27FC236}">
                <a16:creationId xmlns:a16="http://schemas.microsoft.com/office/drawing/2014/main" id="{AAD00F59-611B-43F2-9E6C-CF0290DF48F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05752" y="930326"/>
            <a:ext cx="11498362" cy="3458794"/>
          </a:xfrm>
          <a:prstGeom prst="rect">
            <a:avLst/>
          </a:prstGeom>
          <a:ln w="12700">
            <a:solidFill>
              <a:schemeClr val="tx1"/>
            </a:solidFill>
          </a:ln>
          <a:effectLst>
            <a:outerShdw blurRad="50800" dist="38100" dir="2700000" algn="tl" rotWithShape="0">
              <a:prstClr val="black">
                <a:alpha val="40000"/>
              </a:prstClr>
            </a:outerShdw>
          </a:effectLst>
        </p:spPr>
      </p:pic>
      <p:pic>
        <p:nvPicPr>
          <p:cNvPr id="6" name="Imagen 5">
            <a:extLst>
              <a:ext uri="{FF2B5EF4-FFF2-40B4-BE49-F238E27FC236}">
                <a16:creationId xmlns:a16="http://schemas.microsoft.com/office/drawing/2014/main" id="{CCD612EA-740F-43B0-9E62-7C7EC4437C8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15532" y="3217032"/>
            <a:ext cx="3212341" cy="3212341"/>
          </a:xfrm>
          <a:prstGeom prst="rect">
            <a:avLst/>
          </a:prstGeom>
        </p:spPr>
      </p:pic>
      <p:sp>
        <p:nvSpPr>
          <p:cNvPr id="7" name="Rectángulo 6">
            <a:extLst>
              <a:ext uri="{FF2B5EF4-FFF2-40B4-BE49-F238E27FC236}">
                <a16:creationId xmlns:a16="http://schemas.microsoft.com/office/drawing/2014/main" id="{01911473-DE37-4A34-8CA2-D538355B2F72}"/>
              </a:ext>
            </a:extLst>
          </p:cNvPr>
          <p:cNvSpPr/>
          <p:nvPr/>
        </p:nvSpPr>
        <p:spPr>
          <a:xfrm>
            <a:off x="1533378" y="5035451"/>
            <a:ext cx="5992837" cy="830997"/>
          </a:xfrm>
          <a:prstGeom prst="rect">
            <a:avLst/>
          </a:prstGeom>
          <a:solidFill>
            <a:schemeClr val="accent3">
              <a:lumMod val="20000"/>
              <a:lumOff val="80000"/>
            </a:schemeClr>
          </a:solidFill>
          <a:ln w="38100">
            <a:solidFill>
              <a:srgbClr val="4D4D4D"/>
            </a:solidFill>
            <a:prstDash val="sysDash"/>
          </a:ln>
        </p:spPr>
        <p:txBody>
          <a:bodyPr wrap="square" anchor="ctr">
            <a:spAutoFit/>
          </a:bodyPr>
          <a:lstStyle/>
          <a:p>
            <a:pPr algn="ctr"/>
            <a:r>
              <a:rPr lang="es-PE" sz="2400" dirty="0">
                <a:solidFill>
                  <a:srgbClr val="4D4D4D"/>
                </a:solidFill>
              </a:rPr>
              <a:t>Esta es la tipificación cuando se realice una Renovación </a:t>
            </a:r>
            <a:r>
              <a:rPr lang="es-PE" sz="2400" b="1" dirty="0">
                <a:solidFill>
                  <a:srgbClr val="4D4D4D"/>
                </a:solidFill>
              </a:rPr>
              <a:t>CON</a:t>
            </a:r>
            <a:r>
              <a:rPr lang="es-PE" sz="2400" dirty="0">
                <a:solidFill>
                  <a:srgbClr val="4D4D4D"/>
                </a:solidFill>
              </a:rPr>
              <a:t> Cambio de Plan Tarifario</a:t>
            </a:r>
          </a:p>
        </p:txBody>
      </p:sp>
    </p:spTree>
    <p:extLst>
      <p:ext uri="{BB962C8B-B14F-4D97-AF65-F5344CB8AC3E}">
        <p14:creationId xmlns:p14="http://schemas.microsoft.com/office/powerpoint/2010/main" val="3464542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3555594-3882-4689-B1BA-DC9924877525}"/>
              </a:ext>
            </a:extLst>
          </p:cNvPr>
          <p:cNvPicPr>
            <a:picLocks noChangeAspect="1"/>
          </p:cNvPicPr>
          <p:nvPr/>
        </p:nvPicPr>
        <p:blipFill>
          <a:blip r:embed="rId3"/>
          <a:stretch>
            <a:fillRect/>
          </a:stretch>
        </p:blipFill>
        <p:spPr>
          <a:xfrm>
            <a:off x="323556" y="933249"/>
            <a:ext cx="9668584" cy="5008004"/>
          </a:xfrm>
          <a:prstGeom prst="rect">
            <a:avLst/>
          </a:prstGeom>
          <a:ln w="12700">
            <a:solidFill>
              <a:schemeClr val="tx1"/>
            </a:solidFill>
          </a:ln>
          <a:effectLst>
            <a:outerShdw blurRad="50800" dist="38100" dir="2700000" algn="tl" rotWithShape="0">
              <a:prstClr val="black">
                <a:alpha val="40000"/>
              </a:prstClr>
            </a:outerShdw>
          </a:effectLst>
        </p:spPr>
      </p:pic>
      <p:sp>
        <p:nvSpPr>
          <p:cNvPr id="4" name="CuadroTexto 3">
            <a:extLst>
              <a:ext uri="{FF2B5EF4-FFF2-40B4-BE49-F238E27FC236}">
                <a16:creationId xmlns:a16="http://schemas.microsoft.com/office/drawing/2014/main" id="{DD3775B9-4108-4E8F-BD28-FDF5BF845E04}"/>
              </a:ext>
            </a:extLst>
          </p:cNvPr>
          <p:cNvSpPr txBox="1"/>
          <p:nvPr/>
        </p:nvSpPr>
        <p:spPr>
          <a:xfrm>
            <a:off x="886263" y="283995"/>
            <a:ext cx="10944665"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Renovación con cambio de plan </a:t>
            </a:r>
            <a:r>
              <a:rPr lang="es-PE" sz="3600" b="1" i="1" dirty="0">
                <a:solidFill>
                  <a:srgbClr val="8DC63F"/>
                </a:solidFill>
                <a:latin typeface="Arial" panose="020B0604020202020204" pitchFamily="34" charset="0"/>
                <a:cs typeface="Arial" panose="020B0604020202020204" pitchFamily="34" charset="0"/>
              </a:rPr>
              <a:t>(Portal)_</a:t>
            </a:r>
          </a:p>
        </p:txBody>
      </p:sp>
      <p:sp>
        <p:nvSpPr>
          <p:cNvPr id="8" name="CuadroTexto 7">
            <a:extLst>
              <a:ext uri="{FF2B5EF4-FFF2-40B4-BE49-F238E27FC236}">
                <a16:creationId xmlns:a16="http://schemas.microsoft.com/office/drawing/2014/main" id="{DDB718CA-24F0-496D-9B94-C5A97C7BB09E}"/>
              </a:ext>
            </a:extLst>
          </p:cNvPr>
          <p:cNvSpPr txBox="1"/>
          <p:nvPr/>
        </p:nvSpPr>
        <p:spPr>
          <a:xfrm>
            <a:off x="7202658" y="4101195"/>
            <a:ext cx="4628270" cy="923330"/>
          </a:xfrm>
          <a:prstGeom prst="rect">
            <a:avLst/>
          </a:prstGeom>
          <a:solidFill>
            <a:schemeClr val="bg1"/>
          </a:solidFill>
          <a:ln w="38100">
            <a:solidFill>
              <a:schemeClr val="tx1"/>
            </a:solidFill>
          </a:ln>
        </p:spPr>
        <p:txBody>
          <a:bodyPr wrap="square" rtlCol="0" anchor="ctr">
            <a:spAutoFit/>
          </a:bodyPr>
          <a:lstStyle/>
          <a:p>
            <a:pPr algn="ctr"/>
            <a:r>
              <a:rPr lang="es-PE" dirty="0">
                <a:solidFill>
                  <a:srgbClr val="4D4D4D"/>
                </a:solidFill>
              </a:rPr>
              <a:t>En el caso de VEP, a partir del 13/11 se deberá elegir “Cargo al Recibo” (Válido para Tiendas con Caja del SN).</a:t>
            </a:r>
          </a:p>
        </p:txBody>
      </p:sp>
      <p:sp>
        <p:nvSpPr>
          <p:cNvPr id="9" name="CuadroTexto 8">
            <a:extLst>
              <a:ext uri="{FF2B5EF4-FFF2-40B4-BE49-F238E27FC236}">
                <a16:creationId xmlns:a16="http://schemas.microsoft.com/office/drawing/2014/main" id="{A75866A9-D3A8-451E-9036-F05C71A4A2BF}"/>
              </a:ext>
            </a:extLst>
          </p:cNvPr>
          <p:cNvSpPr txBox="1"/>
          <p:nvPr/>
        </p:nvSpPr>
        <p:spPr>
          <a:xfrm>
            <a:off x="323556" y="5941253"/>
            <a:ext cx="11253642" cy="584775"/>
          </a:xfrm>
          <a:prstGeom prst="rect">
            <a:avLst/>
          </a:prstGeom>
          <a:noFill/>
        </p:spPr>
        <p:txBody>
          <a:bodyPr wrap="square" rtlCol="0">
            <a:spAutoFit/>
          </a:bodyPr>
          <a:lstStyle/>
          <a:p>
            <a:r>
              <a:rPr lang="es-PE" sz="1600" i="1" dirty="0">
                <a:solidFill>
                  <a:srgbClr val="4D4D4D"/>
                </a:solidFill>
              </a:rPr>
              <a:t>Si el cliente pidiese que la asociación de IMEI y SIM se ejecute en otra fecha, ésta se podrá colocar en el campo de “Procesos Automáticos”.</a:t>
            </a:r>
          </a:p>
        </p:txBody>
      </p:sp>
    </p:spTree>
    <p:extLst>
      <p:ext uri="{BB962C8B-B14F-4D97-AF65-F5344CB8AC3E}">
        <p14:creationId xmlns:p14="http://schemas.microsoft.com/office/powerpoint/2010/main" val="1865265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A3AF4B1-2152-49FC-9AED-D9EFBE4318B1}"/>
              </a:ext>
            </a:extLst>
          </p:cNvPr>
          <p:cNvSpPr txBox="1"/>
          <p:nvPr/>
        </p:nvSpPr>
        <p:spPr>
          <a:xfrm>
            <a:off x="886263" y="283995"/>
            <a:ext cx="10944665"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Renovación con cambio de plan </a:t>
            </a:r>
            <a:r>
              <a:rPr lang="es-PE" sz="3600" b="1" i="1" dirty="0">
                <a:solidFill>
                  <a:srgbClr val="8DC63F"/>
                </a:solidFill>
                <a:latin typeface="Arial" panose="020B0604020202020204" pitchFamily="34" charset="0"/>
                <a:cs typeface="Arial" panose="020B0604020202020204" pitchFamily="34" charset="0"/>
              </a:rPr>
              <a:t>(Portal)_</a:t>
            </a:r>
          </a:p>
        </p:txBody>
      </p:sp>
      <p:pic>
        <p:nvPicPr>
          <p:cNvPr id="3" name="Imagen 2">
            <a:extLst>
              <a:ext uri="{FF2B5EF4-FFF2-40B4-BE49-F238E27FC236}">
                <a16:creationId xmlns:a16="http://schemas.microsoft.com/office/drawing/2014/main" id="{3935CF82-1CD9-4910-9DB7-B100AC1A8A8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51692" y="888122"/>
            <a:ext cx="4206240" cy="5466593"/>
          </a:xfrm>
          <a:prstGeom prst="rect">
            <a:avLst/>
          </a:prstGeom>
          <a:ln w="12700">
            <a:solidFill>
              <a:schemeClr val="tx1"/>
            </a:solidFill>
          </a:ln>
          <a:effectLst>
            <a:outerShdw blurRad="50800" dist="38100" dir="2700000" algn="tl" rotWithShape="0">
              <a:prstClr val="black">
                <a:alpha val="40000"/>
              </a:prstClr>
            </a:outerShdw>
          </a:effectLst>
        </p:spPr>
      </p:pic>
      <p:sp>
        <p:nvSpPr>
          <p:cNvPr id="4" name="CuadroTexto 3">
            <a:extLst>
              <a:ext uri="{FF2B5EF4-FFF2-40B4-BE49-F238E27FC236}">
                <a16:creationId xmlns:a16="http://schemas.microsoft.com/office/drawing/2014/main" id="{FA111831-9883-4AA9-A2AE-DBFC5174AC1C}"/>
              </a:ext>
            </a:extLst>
          </p:cNvPr>
          <p:cNvSpPr txBox="1"/>
          <p:nvPr/>
        </p:nvSpPr>
        <p:spPr>
          <a:xfrm>
            <a:off x="4682666" y="5354441"/>
            <a:ext cx="2604399" cy="1077218"/>
          </a:xfrm>
          <a:prstGeom prst="rect">
            <a:avLst/>
          </a:prstGeom>
          <a:solidFill>
            <a:schemeClr val="accent5">
              <a:lumMod val="20000"/>
              <a:lumOff val="80000"/>
            </a:schemeClr>
          </a:solidFill>
          <a:ln w="38100">
            <a:solidFill>
              <a:schemeClr val="tx1"/>
            </a:solidFill>
            <a:prstDash val="solid"/>
          </a:ln>
        </p:spPr>
        <p:txBody>
          <a:bodyPr wrap="square" rtlCol="0" anchor="ctr">
            <a:spAutoFit/>
          </a:bodyPr>
          <a:lstStyle/>
          <a:p>
            <a:pPr algn="just"/>
            <a:r>
              <a:rPr lang="es-PE" sz="1600" dirty="0">
                <a:solidFill>
                  <a:srgbClr val="0154A0"/>
                </a:solidFill>
              </a:rPr>
              <a:t>Se debe marcar “Mantener SIM” cuando el cliente quiera seguir con su antiguo chip y que no se le de el nuevo.</a:t>
            </a:r>
          </a:p>
        </p:txBody>
      </p:sp>
      <p:pic>
        <p:nvPicPr>
          <p:cNvPr id="6" name="Imagen 5">
            <a:extLst>
              <a:ext uri="{FF2B5EF4-FFF2-40B4-BE49-F238E27FC236}">
                <a16:creationId xmlns:a16="http://schemas.microsoft.com/office/drawing/2014/main" id="{E48F2642-DA2D-40D6-8405-65E661EBC2F4}"/>
              </a:ext>
            </a:extLst>
          </p:cNvPr>
          <p:cNvPicPr>
            <a:picLocks noChangeAspect="1"/>
          </p:cNvPicPr>
          <p:nvPr/>
        </p:nvPicPr>
        <p:blipFill>
          <a:blip r:embed="rId4"/>
          <a:stretch>
            <a:fillRect/>
          </a:stretch>
        </p:blipFill>
        <p:spPr>
          <a:xfrm>
            <a:off x="6186891" y="930326"/>
            <a:ext cx="5438680" cy="4288788"/>
          </a:xfrm>
          <a:prstGeom prst="rect">
            <a:avLst/>
          </a:prstGeom>
          <a:ln w="12700">
            <a:solidFill>
              <a:schemeClr val="tx1"/>
            </a:solidFill>
          </a:ln>
          <a:effectLst>
            <a:outerShdw blurRad="50800" dist="38100" dir="2700000" algn="tl" rotWithShape="0">
              <a:prstClr val="black">
                <a:alpha val="40000"/>
              </a:prstClr>
            </a:outerShdw>
          </a:effectLst>
        </p:spPr>
      </p:pic>
      <p:cxnSp>
        <p:nvCxnSpPr>
          <p:cNvPr id="8" name="Conector: angular 7">
            <a:extLst>
              <a:ext uri="{FF2B5EF4-FFF2-40B4-BE49-F238E27FC236}">
                <a16:creationId xmlns:a16="http://schemas.microsoft.com/office/drawing/2014/main" id="{AA852BBD-9A44-4EF6-A2C5-1D549A40E11F}"/>
              </a:ext>
            </a:extLst>
          </p:cNvPr>
          <p:cNvCxnSpPr>
            <a:cxnSpLocks/>
            <a:stCxn id="3" idx="3"/>
            <a:endCxn id="4" idx="0"/>
          </p:cNvCxnSpPr>
          <p:nvPr/>
        </p:nvCxnSpPr>
        <p:spPr>
          <a:xfrm>
            <a:off x="4557932" y="3621419"/>
            <a:ext cx="1426934" cy="1733022"/>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19981882-420C-4408-9C9B-779AC6AA8E1B}"/>
              </a:ext>
            </a:extLst>
          </p:cNvPr>
          <p:cNvSpPr txBox="1"/>
          <p:nvPr/>
        </p:nvSpPr>
        <p:spPr>
          <a:xfrm>
            <a:off x="8619275" y="5523718"/>
            <a:ext cx="2156577" cy="830997"/>
          </a:xfrm>
          <a:prstGeom prst="rect">
            <a:avLst/>
          </a:prstGeom>
          <a:solidFill>
            <a:schemeClr val="accent5">
              <a:lumMod val="20000"/>
              <a:lumOff val="80000"/>
            </a:schemeClr>
          </a:solidFill>
          <a:ln w="38100">
            <a:solidFill>
              <a:schemeClr val="tx1"/>
            </a:solidFill>
            <a:prstDash val="solid"/>
          </a:ln>
        </p:spPr>
        <p:txBody>
          <a:bodyPr wrap="square" rtlCol="0" anchor="ctr">
            <a:spAutoFit/>
          </a:bodyPr>
          <a:lstStyle/>
          <a:p>
            <a:pPr algn="just"/>
            <a:r>
              <a:rPr lang="es-PE" sz="1600" dirty="0">
                <a:solidFill>
                  <a:srgbClr val="0154A0"/>
                </a:solidFill>
              </a:rPr>
              <a:t>Verificar que las casillas de adenda no estén marcadas</a:t>
            </a:r>
          </a:p>
        </p:txBody>
      </p:sp>
      <p:cxnSp>
        <p:nvCxnSpPr>
          <p:cNvPr id="11" name="Conector: angular 10">
            <a:extLst>
              <a:ext uri="{FF2B5EF4-FFF2-40B4-BE49-F238E27FC236}">
                <a16:creationId xmlns:a16="http://schemas.microsoft.com/office/drawing/2014/main" id="{40CDDC3E-1E37-4578-9511-B53B11C74B71}"/>
              </a:ext>
            </a:extLst>
          </p:cNvPr>
          <p:cNvCxnSpPr>
            <a:cxnSpLocks/>
            <a:stCxn id="6" idx="2"/>
            <a:endCxn id="10" idx="0"/>
          </p:cNvCxnSpPr>
          <p:nvPr/>
        </p:nvCxnSpPr>
        <p:spPr>
          <a:xfrm rot="16200000" flipH="1">
            <a:off x="9149595" y="4975749"/>
            <a:ext cx="304604" cy="791333"/>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597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B3AF4AE-9C3D-41BB-8F24-039A1D29AF07}"/>
              </a:ext>
            </a:extLst>
          </p:cNvPr>
          <p:cNvPicPr>
            <a:picLocks noChangeAspect="1"/>
          </p:cNvPicPr>
          <p:nvPr/>
        </p:nvPicPr>
        <p:blipFill>
          <a:blip r:embed="rId3"/>
          <a:stretch>
            <a:fillRect/>
          </a:stretch>
        </p:blipFill>
        <p:spPr>
          <a:xfrm>
            <a:off x="344437" y="930326"/>
            <a:ext cx="3990975" cy="1571625"/>
          </a:xfrm>
          <a:prstGeom prst="rect">
            <a:avLst/>
          </a:prstGeom>
          <a:ln w="12700">
            <a:solidFill>
              <a:schemeClr val="tx1"/>
            </a:solidFill>
          </a:ln>
          <a:effectLst>
            <a:outerShdw blurRad="50800" dist="38100" dir="2700000" algn="tl" rotWithShape="0">
              <a:prstClr val="black">
                <a:alpha val="40000"/>
              </a:prstClr>
            </a:outerShdw>
          </a:effectLst>
        </p:spPr>
      </p:pic>
      <p:sp>
        <p:nvSpPr>
          <p:cNvPr id="3" name="CuadroTexto 2">
            <a:extLst>
              <a:ext uri="{FF2B5EF4-FFF2-40B4-BE49-F238E27FC236}">
                <a16:creationId xmlns:a16="http://schemas.microsoft.com/office/drawing/2014/main" id="{536CC3A8-005B-4B56-AC6A-850078A21103}"/>
              </a:ext>
            </a:extLst>
          </p:cNvPr>
          <p:cNvSpPr txBox="1"/>
          <p:nvPr/>
        </p:nvSpPr>
        <p:spPr>
          <a:xfrm>
            <a:off x="886263" y="283995"/>
            <a:ext cx="10944665"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Renovación con cambio de plan </a:t>
            </a:r>
            <a:r>
              <a:rPr lang="es-PE" sz="3600" b="1" i="1" dirty="0">
                <a:solidFill>
                  <a:srgbClr val="8DC63F"/>
                </a:solidFill>
                <a:latin typeface="Arial" panose="020B0604020202020204" pitchFamily="34" charset="0"/>
                <a:cs typeface="Arial" panose="020B0604020202020204" pitchFamily="34" charset="0"/>
              </a:rPr>
              <a:t>(Portal)_</a:t>
            </a:r>
          </a:p>
        </p:txBody>
      </p:sp>
      <p:sp>
        <p:nvSpPr>
          <p:cNvPr id="4" name="CuadroTexto 3">
            <a:extLst>
              <a:ext uri="{FF2B5EF4-FFF2-40B4-BE49-F238E27FC236}">
                <a16:creationId xmlns:a16="http://schemas.microsoft.com/office/drawing/2014/main" id="{808FC870-CF97-4B1D-85F0-77308A8FEC29}"/>
              </a:ext>
            </a:extLst>
          </p:cNvPr>
          <p:cNvSpPr txBox="1"/>
          <p:nvPr/>
        </p:nvSpPr>
        <p:spPr>
          <a:xfrm>
            <a:off x="6230112" y="1408567"/>
            <a:ext cx="2604399" cy="1077218"/>
          </a:xfrm>
          <a:prstGeom prst="rect">
            <a:avLst/>
          </a:prstGeom>
          <a:solidFill>
            <a:schemeClr val="accent5">
              <a:lumMod val="20000"/>
              <a:lumOff val="80000"/>
            </a:schemeClr>
          </a:solidFill>
          <a:ln w="38100">
            <a:solidFill>
              <a:schemeClr val="tx1"/>
            </a:solidFill>
            <a:prstDash val="solid"/>
          </a:ln>
        </p:spPr>
        <p:txBody>
          <a:bodyPr wrap="square" rtlCol="0" anchor="ctr">
            <a:spAutoFit/>
          </a:bodyPr>
          <a:lstStyle/>
          <a:p>
            <a:pPr algn="just"/>
            <a:r>
              <a:rPr lang="es-PE" sz="1600" dirty="0">
                <a:solidFill>
                  <a:srgbClr val="0154A0"/>
                </a:solidFill>
              </a:rPr>
              <a:t>Una vez grabada la orden, se debe generar la orden de pago de penalidad si correspondiese.</a:t>
            </a:r>
          </a:p>
        </p:txBody>
      </p:sp>
      <p:pic>
        <p:nvPicPr>
          <p:cNvPr id="5" name="Imagen 4">
            <a:extLst>
              <a:ext uri="{FF2B5EF4-FFF2-40B4-BE49-F238E27FC236}">
                <a16:creationId xmlns:a16="http://schemas.microsoft.com/office/drawing/2014/main" id="{9AD21068-D8C4-4631-A796-7F53B0466250}"/>
              </a:ext>
            </a:extLst>
          </p:cNvPr>
          <p:cNvPicPr>
            <a:picLocks noChangeAspect="1"/>
          </p:cNvPicPr>
          <p:nvPr/>
        </p:nvPicPr>
        <p:blipFill>
          <a:blip r:embed="rId4"/>
          <a:stretch>
            <a:fillRect/>
          </a:stretch>
        </p:blipFill>
        <p:spPr>
          <a:xfrm>
            <a:off x="344437" y="2660332"/>
            <a:ext cx="8490074" cy="3561083"/>
          </a:xfrm>
          <a:prstGeom prst="rect">
            <a:avLst/>
          </a:prstGeom>
          <a:ln w="12700">
            <a:solidFill>
              <a:schemeClr val="tx1"/>
            </a:solidFill>
          </a:ln>
          <a:effectLst>
            <a:outerShdw blurRad="50800" dist="38100" dir="2700000" algn="tl" rotWithShape="0">
              <a:prstClr val="black">
                <a:alpha val="40000"/>
              </a:prstClr>
            </a:outerShdw>
          </a:effectLst>
        </p:spPr>
      </p:pic>
      <p:cxnSp>
        <p:nvCxnSpPr>
          <p:cNvPr id="6" name="Conector: angular 5">
            <a:extLst>
              <a:ext uri="{FF2B5EF4-FFF2-40B4-BE49-F238E27FC236}">
                <a16:creationId xmlns:a16="http://schemas.microsoft.com/office/drawing/2014/main" id="{B31A28A7-2016-4237-9984-EDD05AAABB43}"/>
              </a:ext>
            </a:extLst>
          </p:cNvPr>
          <p:cNvCxnSpPr>
            <a:cxnSpLocks/>
            <a:stCxn id="2" idx="3"/>
            <a:endCxn id="4" idx="1"/>
          </p:cNvCxnSpPr>
          <p:nvPr/>
        </p:nvCxnSpPr>
        <p:spPr>
          <a:xfrm>
            <a:off x="4335412" y="1716139"/>
            <a:ext cx="1894700" cy="231037"/>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DC5E0C25-58B5-4F8F-A811-6AEF71A1379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030449" y="930326"/>
            <a:ext cx="2381276" cy="5550276"/>
          </a:xfrm>
          <a:prstGeom prst="rect">
            <a:avLst/>
          </a:prstGeom>
        </p:spPr>
      </p:pic>
    </p:spTree>
    <p:extLst>
      <p:ext uri="{BB962C8B-B14F-4D97-AF65-F5344CB8AC3E}">
        <p14:creationId xmlns:p14="http://schemas.microsoft.com/office/powerpoint/2010/main" val="2166222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44390C0-EE84-4658-850D-DDDEF926DE32}"/>
              </a:ext>
            </a:extLst>
          </p:cNvPr>
          <p:cNvSpPr txBox="1"/>
          <p:nvPr/>
        </p:nvSpPr>
        <p:spPr>
          <a:xfrm>
            <a:off x="886263" y="283995"/>
            <a:ext cx="10944665"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Renovación con cambio de plan </a:t>
            </a:r>
            <a:r>
              <a:rPr lang="es-PE" sz="3600" b="1" i="1" dirty="0">
                <a:solidFill>
                  <a:srgbClr val="8DC63F"/>
                </a:solidFill>
                <a:latin typeface="Arial" panose="020B0604020202020204" pitchFamily="34" charset="0"/>
                <a:cs typeface="Arial" panose="020B0604020202020204" pitchFamily="34" charset="0"/>
              </a:rPr>
              <a:t>(Portal)_</a:t>
            </a:r>
          </a:p>
        </p:txBody>
      </p:sp>
      <p:pic>
        <p:nvPicPr>
          <p:cNvPr id="4" name="Imagen 3">
            <a:extLst>
              <a:ext uri="{FF2B5EF4-FFF2-40B4-BE49-F238E27FC236}">
                <a16:creationId xmlns:a16="http://schemas.microsoft.com/office/drawing/2014/main" id="{40251003-E4AD-4D98-A201-F1B2B3582AE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95421" y="930326"/>
            <a:ext cx="11406158" cy="3529132"/>
          </a:xfrm>
          <a:prstGeom prst="rect">
            <a:avLst/>
          </a:prstGeom>
          <a:ln w="12700">
            <a:solidFill>
              <a:schemeClr val="tx1"/>
            </a:solidFill>
          </a:ln>
          <a:effectLst>
            <a:outerShdw blurRad="50800" dist="38100" dir="2700000" algn="tl" rotWithShape="0">
              <a:prstClr val="black">
                <a:alpha val="40000"/>
              </a:prstClr>
            </a:outerShdw>
          </a:effectLst>
        </p:spPr>
      </p:pic>
      <p:pic>
        <p:nvPicPr>
          <p:cNvPr id="5" name="Imagen 4">
            <a:extLst>
              <a:ext uri="{FF2B5EF4-FFF2-40B4-BE49-F238E27FC236}">
                <a16:creationId xmlns:a16="http://schemas.microsoft.com/office/drawing/2014/main" id="{E7A434FF-2EC6-4CF4-9246-0028EFCE66E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46588" y="2609475"/>
            <a:ext cx="1420251" cy="3699966"/>
          </a:xfrm>
          <a:prstGeom prst="rect">
            <a:avLst/>
          </a:prstGeom>
        </p:spPr>
      </p:pic>
      <p:sp>
        <p:nvSpPr>
          <p:cNvPr id="6" name="Rectángulo 5">
            <a:extLst>
              <a:ext uri="{FF2B5EF4-FFF2-40B4-BE49-F238E27FC236}">
                <a16:creationId xmlns:a16="http://schemas.microsoft.com/office/drawing/2014/main" id="{F8C45848-6F0C-43C2-99A2-F987EA778F3D}"/>
              </a:ext>
            </a:extLst>
          </p:cNvPr>
          <p:cNvSpPr/>
          <p:nvPr/>
        </p:nvSpPr>
        <p:spPr>
          <a:xfrm>
            <a:off x="1966839" y="5063806"/>
            <a:ext cx="5992837" cy="830997"/>
          </a:xfrm>
          <a:prstGeom prst="rect">
            <a:avLst/>
          </a:prstGeom>
          <a:solidFill>
            <a:schemeClr val="accent3">
              <a:lumMod val="20000"/>
              <a:lumOff val="80000"/>
            </a:schemeClr>
          </a:solidFill>
          <a:ln w="38100">
            <a:solidFill>
              <a:srgbClr val="4D4D4D"/>
            </a:solidFill>
            <a:prstDash val="sysDash"/>
          </a:ln>
        </p:spPr>
        <p:txBody>
          <a:bodyPr wrap="square" anchor="ctr">
            <a:spAutoFit/>
          </a:bodyPr>
          <a:lstStyle/>
          <a:p>
            <a:pPr algn="ctr"/>
            <a:r>
              <a:rPr lang="es-PE" sz="2400" dirty="0">
                <a:solidFill>
                  <a:srgbClr val="4D4D4D"/>
                </a:solidFill>
              </a:rPr>
              <a:t>Si corresponde, efectuar el descuento sobre la Devolución del Beneficio</a:t>
            </a:r>
          </a:p>
        </p:txBody>
      </p:sp>
      <p:pic>
        <p:nvPicPr>
          <p:cNvPr id="9" name="Imagen 8">
            <a:extLst>
              <a:ext uri="{FF2B5EF4-FFF2-40B4-BE49-F238E27FC236}">
                <a16:creationId xmlns:a16="http://schemas.microsoft.com/office/drawing/2014/main" id="{0FA61430-978E-4E1C-A6B0-34EA8C64740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72004" y="4627380"/>
            <a:ext cx="1703848" cy="1703848"/>
          </a:xfrm>
          <a:prstGeom prst="rect">
            <a:avLst/>
          </a:prstGeom>
        </p:spPr>
      </p:pic>
    </p:spTree>
    <p:extLst>
      <p:ext uri="{BB962C8B-B14F-4D97-AF65-F5344CB8AC3E}">
        <p14:creationId xmlns:p14="http://schemas.microsoft.com/office/powerpoint/2010/main" val="132140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1BF5F97-4B9E-4502-9EEA-7E382599827A}"/>
              </a:ext>
            </a:extLst>
          </p:cNvPr>
          <p:cNvPicPr>
            <a:picLocks noChangeAspect="1"/>
          </p:cNvPicPr>
          <p:nvPr/>
        </p:nvPicPr>
        <p:blipFill>
          <a:blip r:embed="rId3"/>
          <a:stretch>
            <a:fillRect/>
          </a:stretch>
        </p:blipFill>
        <p:spPr>
          <a:xfrm>
            <a:off x="330935" y="930326"/>
            <a:ext cx="10973556" cy="5346587"/>
          </a:xfrm>
          <a:prstGeom prst="rect">
            <a:avLst/>
          </a:prstGeom>
          <a:ln w="12700">
            <a:solidFill>
              <a:schemeClr val="tx1"/>
            </a:solidFill>
          </a:ln>
          <a:effectLst>
            <a:outerShdw blurRad="50800" dist="38100" dir="2700000" algn="tl" rotWithShape="0">
              <a:prstClr val="black">
                <a:alpha val="40000"/>
              </a:prstClr>
            </a:outerShdw>
          </a:effectLst>
        </p:spPr>
      </p:pic>
      <p:sp>
        <p:nvSpPr>
          <p:cNvPr id="3" name="CuadroTexto 2">
            <a:extLst>
              <a:ext uri="{FF2B5EF4-FFF2-40B4-BE49-F238E27FC236}">
                <a16:creationId xmlns:a16="http://schemas.microsoft.com/office/drawing/2014/main" id="{CB708749-3319-4029-8ED8-DCC15449BDD4}"/>
              </a:ext>
            </a:extLst>
          </p:cNvPr>
          <p:cNvSpPr txBox="1"/>
          <p:nvPr/>
        </p:nvSpPr>
        <p:spPr>
          <a:xfrm>
            <a:off x="886263" y="283995"/>
            <a:ext cx="10944665"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Renovación con cambio de plan </a:t>
            </a:r>
            <a:r>
              <a:rPr lang="es-PE" sz="3600" b="1" i="1" dirty="0">
                <a:solidFill>
                  <a:srgbClr val="8DC63F"/>
                </a:solidFill>
                <a:latin typeface="Arial" panose="020B0604020202020204" pitchFamily="34" charset="0"/>
                <a:cs typeface="Arial" panose="020B0604020202020204" pitchFamily="34" charset="0"/>
              </a:rPr>
              <a:t>(Portal)_</a:t>
            </a:r>
          </a:p>
        </p:txBody>
      </p:sp>
      <p:pic>
        <p:nvPicPr>
          <p:cNvPr id="5" name="Imagen 4">
            <a:extLst>
              <a:ext uri="{FF2B5EF4-FFF2-40B4-BE49-F238E27FC236}">
                <a16:creationId xmlns:a16="http://schemas.microsoft.com/office/drawing/2014/main" id="{C91DEECD-720E-410D-824D-961F30AFDF51}"/>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285871" y="2130400"/>
            <a:ext cx="3545057" cy="4146513"/>
          </a:xfrm>
          <a:prstGeom prst="rect">
            <a:avLst/>
          </a:prstGeom>
        </p:spPr>
      </p:pic>
      <p:sp>
        <p:nvSpPr>
          <p:cNvPr id="7" name="Bocadillo: ovalado 6">
            <a:extLst>
              <a:ext uri="{FF2B5EF4-FFF2-40B4-BE49-F238E27FC236}">
                <a16:creationId xmlns:a16="http://schemas.microsoft.com/office/drawing/2014/main" id="{E933FD18-B6CF-449A-906E-D26C43628CFF}"/>
              </a:ext>
            </a:extLst>
          </p:cNvPr>
          <p:cNvSpPr/>
          <p:nvPr/>
        </p:nvSpPr>
        <p:spPr>
          <a:xfrm>
            <a:off x="5584874" y="3899040"/>
            <a:ext cx="3601330" cy="1404479"/>
          </a:xfrm>
          <a:prstGeom prst="wedgeEllipseCallout">
            <a:avLst>
              <a:gd name="adj1" fmla="val 70573"/>
              <a:gd name="adj2" fmla="val -65709"/>
            </a:avLst>
          </a:prstGeom>
          <a:solidFill>
            <a:schemeClr val="bg1"/>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CuadroTexto 7">
            <a:extLst>
              <a:ext uri="{FF2B5EF4-FFF2-40B4-BE49-F238E27FC236}">
                <a16:creationId xmlns:a16="http://schemas.microsoft.com/office/drawing/2014/main" id="{95851E96-0787-49A8-ABFC-A0BAFB335923}"/>
              </a:ext>
            </a:extLst>
          </p:cNvPr>
          <p:cNvSpPr txBox="1"/>
          <p:nvPr/>
        </p:nvSpPr>
        <p:spPr>
          <a:xfrm>
            <a:off x="5806991" y="4133010"/>
            <a:ext cx="3157096" cy="1077218"/>
          </a:xfrm>
          <a:prstGeom prst="rect">
            <a:avLst/>
          </a:prstGeom>
          <a:noFill/>
        </p:spPr>
        <p:txBody>
          <a:bodyPr wrap="square" rtlCol="0" anchor="ctr">
            <a:spAutoFit/>
          </a:bodyPr>
          <a:lstStyle/>
          <a:p>
            <a:pPr algn="ctr"/>
            <a:r>
              <a:rPr lang="es-PE" sz="1600" dirty="0"/>
              <a:t>Cuando la orden de penalidad y la de renovación, estén pagadas, avanzamos la orden para el recojo del equipo</a:t>
            </a:r>
          </a:p>
        </p:txBody>
      </p:sp>
    </p:spTree>
    <p:extLst>
      <p:ext uri="{BB962C8B-B14F-4D97-AF65-F5344CB8AC3E}">
        <p14:creationId xmlns:p14="http://schemas.microsoft.com/office/powerpoint/2010/main" val="2434742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7F963B1-2994-4128-A7F4-B2C79C58C5B9}"/>
              </a:ext>
            </a:extLst>
          </p:cNvPr>
          <p:cNvSpPr txBox="1"/>
          <p:nvPr/>
        </p:nvSpPr>
        <p:spPr>
          <a:xfrm>
            <a:off x="886263" y="283995"/>
            <a:ext cx="10944665"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Flujo de renovación </a:t>
            </a:r>
            <a:r>
              <a:rPr lang="es-PE" sz="3600" b="1" i="1" dirty="0">
                <a:solidFill>
                  <a:srgbClr val="8DC63F"/>
                </a:solidFill>
                <a:latin typeface="Arial" panose="020B0604020202020204" pitchFamily="34" charset="0"/>
                <a:cs typeface="Arial" panose="020B0604020202020204" pitchFamily="34" charset="0"/>
              </a:rPr>
              <a:t>SIN</a:t>
            </a:r>
            <a:r>
              <a:rPr lang="es-PE" sz="3600" b="1" i="1" dirty="0">
                <a:solidFill>
                  <a:srgbClr val="4D4D4D"/>
                </a:solidFill>
                <a:latin typeface="Arial" panose="020B0604020202020204" pitchFamily="34" charset="0"/>
                <a:cs typeface="Arial" panose="020B0604020202020204" pitchFamily="34" charset="0"/>
              </a:rPr>
              <a:t> cambio de plan</a:t>
            </a:r>
            <a:r>
              <a:rPr lang="es-PE" sz="3600" b="1" i="1" dirty="0">
                <a:solidFill>
                  <a:srgbClr val="8DC63F"/>
                </a:solidFill>
                <a:latin typeface="Arial" panose="020B0604020202020204" pitchFamily="34" charset="0"/>
                <a:cs typeface="Arial" panose="020B0604020202020204" pitchFamily="34" charset="0"/>
              </a:rPr>
              <a:t>_</a:t>
            </a:r>
          </a:p>
        </p:txBody>
      </p:sp>
      <p:sp>
        <p:nvSpPr>
          <p:cNvPr id="3" name="CuadroTexto 2">
            <a:extLst>
              <a:ext uri="{FF2B5EF4-FFF2-40B4-BE49-F238E27FC236}">
                <a16:creationId xmlns:a16="http://schemas.microsoft.com/office/drawing/2014/main" id="{ECF474B7-2D9B-41B5-B922-0B68ED9C2F54}"/>
              </a:ext>
            </a:extLst>
          </p:cNvPr>
          <p:cNvSpPr txBox="1"/>
          <p:nvPr/>
        </p:nvSpPr>
        <p:spPr>
          <a:xfrm>
            <a:off x="546766" y="1378635"/>
            <a:ext cx="2745074" cy="733842"/>
          </a:xfrm>
          <a:prstGeom prst="roundRect">
            <a:avLst>
              <a:gd name="adj" fmla="val 20601"/>
            </a:avLst>
          </a:prstGeom>
          <a:solidFill>
            <a:srgbClr val="4D4D4D"/>
          </a:solidFill>
          <a:ln>
            <a:noFill/>
          </a:ln>
        </p:spPr>
        <p:txBody>
          <a:bodyPr wrap="square" rtlCol="0" anchor="ctr">
            <a:spAutoFit/>
          </a:bodyPr>
          <a:lstStyle/>
          <a:p>
            <a:pPr algn="ctr"/>
            <a:r>
              <a:rPr lang="es-PE" dirty="0">
                <a:solidFill>
                  <a:schemeClr val="bg1"/>
                </a:solidFill>
                <a:latin typeface="Arial" panose="020B0604020202020204" pitchFamily="34" charset="0"/>
                <a:cs typeface="Arial" panose="020B0604020202020204" pitchFamily="34" charset="0"/>
              </a:rPr>
              <a:t>Cliente realiza solicitud en Tienda</a:t>
            </a:r>
          </a:p>
        </p:txBody>
      </p:sp>
      <p:sp>
        <p:nvSpPr>
          <p:cNvPr id="4" name="CuadroTexto 3">
            <a:extLst>
              <a:ext uri="{FF2B5EF4-FFF2-40B4-BE49-F238E27FC236}">
                <a16:creationId xmlns:a16="http://schemas.microsoft.com/office/drawing/2014/main" id="{06115573-91C7-4AB4-AD37-E68E30CF52C6}"/>
              </a:ext>
            </a:extLst>
          </p:cNvPr>
          <p:cNvSpPr txBox="1"/>
          <p:nvPr/>
        </p:nvSpPr>
        <p:spPr>
          <a:xfrm>
            <a:off x="546765" y="2569785"/>
            <a:ext cx="2745074" cy="733842"/>
          </a:xfrm>
          <a:prstGeom prst="roundRect">
            <a:avLst>
              <a:gd name="adj" fmla="val 20601"/>
            </a:avLst>
          </a:prstGeom>
          <a:solidFill>
            <a:srgbClr val="8DC63F"/>
          </a:solidFill>
          <a:ln>
            <a:noFill/>
          </a:ln>
        </p:spPr>
        <p:txBody>
          <a:bodyPr wrap="square" rtlCol="0" anchor="ctr">
            <a:spAutoFit/>
          </a:bodyPr>
          <a:lstStyle/>
          <a:p>
            <a:pPr algn="ctr"/>
            <a:r>
              <a:rPr lang="es-PE" dirty="0">
                <a:solidFill>
                  <a:schemeClr val="bg1"/>
                </a:solidFill>
                <a:latin typeface="Arial" panose="020B0604020202020204" pitchFamily="34" charset="0"/>
                <a:cs typeface="Arial" panose="020B0604020202020204" pitchFamily="34" charset="0"/>
              </a:rPr>
              <a:t>¿Tiene ofrecimiento en la </a:t>
            </a:r>
            <a:r>
              <a:rPr lang="es-PE" b="1" dirty="0">
                <a:solidFill>
                  <a:schemeClr val="bg1"/>
                </a:solidFill>
                <a:latin typeface="Arial" panose="020B0604020202020204" pitchFamily="34" charset="0"/>
                <a:cs typeface="Arial" panose="020B0604020202020204" pitchFamily="34" charset="0"/>
              </a:rPr>
              <a:t>Web Blindaje</a:t>
            </a:r>
            <a:r>
              <a:rPr lang="es-PE" dirty="0">
                <a:solidFill>
                  <a:schemeClr val="bg1"/>
                </a:solidFill>
                <a:latin typeface="Arial" panose="020B0604020202020204" pitchFamily="34" charset="0"/>
                <a:cs typeface="Arial" panose="020B0604020202020204" pitchFamily="34" charset="0"/>
              </a:rPr>
              <a:t>?</a:t>
            </a:r>
            <a:endParaRPr lang="es-PE" b="1" dirty="0">
              <a:solidFill>
                <a:schemeClr val="bg1"/>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81B62434-BF35-475A-B536-9D1CA6FAEFFD}"/>
              </a:ext>
            </a:extLst>
          </p:cNvPr>
          <p:cNvSpPr txBox="1"/>
          <p:nvPr/>
        </p:nvSpPr>
        <p:spPr>
          <a:xfrm>
            <a:off x="4308699" y="2569785"/>
            <a:ext cx="2956092" cy="733842"/>
          </a:xfrm>
          <a:prstGeom prst="roundRect">
            <a:avLst>
              <a:gd name="adj" fmla="val 20601"/>
            </a:avLst>
          </a:prstGeom>
          <a:solidFill>
            <a:srgbClr val="4D4D4D"/>
          </a:solidFill>
          <a:ln>
            <a:noFill/>
          </a:ln>
        </p:spPr>
        <p:txBody>
          <a:bodyPr wrap="square" rtlCol="0" anchor="ctr">
            <a:spAutoFit/>
          </a:bodyPr>
          <a:lstStyle/>
          <a:p>
            <a:pPr algn="ctr"/>
            <a:r>
              <a:rPr lang="es-PE" dirty="0">
                <a:solidFill>
                  <a:schemeClr val="bg1"/>
                </a:solidFill>
                <a:latin typeface="Arial" panose="020B0604020202020204" pitchFamily="34" charset="0"/>
                <a:cs typeface="Arial" panose="020B0604020202020204" pitchFamily="34" charset="0"/>
              </a:rPr>
              <a:t>Brindar el ofrecimiento de la Web de Blindaje</a:t>
            </a:r>
          </a:p>
        </p:txBody>
      </p:sp>
      <p:sp>
        <p:nvSpPr>
          <p:cNvPr id="6" name="CuadroTexto 5">
            <a:extLst>
              <a:ext uri="{FF2B5EF4-FFF2-40B4-BE49-F238E27FC236}">
                <a16:creationId xmlns:a16="http://schemas.microsoft.com/office/drawing/2014/main" id="{67025DCE-45F7-4474-A850-86D0BE300B7F}"/>
              </a:ext>
            </a:extLst>
          </p:cNvPr>
          <p:cNvSpPr txBox="1"/>
          <p:nvPr/>
        </p:nvSpPr>
        <p:spPr>
          <a:xfrm>
            <a:off x="546765" y="3760935"/>
            <a:ext cx="2745075" cy="733842"/>
          </a:xfrm>
          <a:prstGeom prst="roundRect">
            <a:avLst>
              <a:gd name="adj" fmla="val 20601"/>
            </a:avLst>
          </a:prstGeom>
          <a:solidFill>
            <a:srgbClr val="4D4D4D"/>
          </a:solidFill>
          <a:ln>
            <a:noFill/>
          </a:ln>
        </p:spPr>
        <p:txBody>
          <a:bodyPr wrap="square" rtlCol="0" anchor="ctr">
            <a:spAutoFit/>
          </a:bodyPr>
          <a:lstStyle/>
          <a:p>
            <a:pPr algn="ctr"/>
            <a:r>
              <a:rPr lang="es-PE" dirty="0">
                <a:solidFill>
                  <a:schemeClr val="bg1"/>
                </a:solidFill>
                <a:latin typeface="Arial" panose="020B0604020202020204" pitchFamily="34" charset="0"/>
                <a:cs typeface="Arial" panose="020B0604020202020204" pitchFamily="34" charset="0"/>
              </a:rPr>
              <a:t>Pre-evaluar al cliente para el Cambio de Plan</a:t>
            </a:r>
          </a:p>
        </p:txBody>
      </p:sp>
      <p:sp>
        <p:nvSpPr>
          <p:cNvPr id="7" name="CuadroTexto 6">
            <a:extLst>
              <a:ext uri="{FF2B5EF4-FFF2-40B4-BE49-F238E27FC236}">
                <a16:creationId xmlns:a16="http://schemas.microsoft.com/office/drawing/2014/main" id="{FA975EF8-723F-47E8-8404-1837E02A033C}"/>
              </a:ext>
            </a:extLst>
          </p:cNvPr>
          <p:cNvSpPr txBox="1"/>
          <p:nvPr/>
        </p:nvSpPr>
        <p:spPr>
          <a:xfrm>
            <a:off x="546765" y="4952085"/>
            <a:ext cx="2745074" cy="733842"/>
          </a:xfrm>
          <a:prstGeom prst="roundRect">
            <a:avLst>
              <a:gd name="adj" fmla="val 20601"/>
            </a:avLst>
          </a:prstGeom>
          <a:solidFill>
            <a:srgbClr val="8DC63F"/>
          </a:solidFill>
          <a:ln>
            <a:noFill/>
          </a:ln>
        </p:spPr>
        <p:txBody>
          <a:bodyPr wrap="square" rtlCol="0" anchor="ctr">
            <a:spAutoFit/>
          </a:bodyPr>
          <a:lstStyle/>
          <a:p>
            <a:pPr algn="ctr"/>
            <a:r>
              <a:rPr lang="es-PE" dirty="0">
                <a:solidFill>
                  <a:schemeClr val="bg1"/>
                </a:solidFill>
                <a:latin typeface="Arial" panose="020B0604020202020204" pitchFamily="34" charset="0"/>
                <a:cs typeface="Arial" panose="020B0604020202020204" pitchFamily="34" charset="0"/>
              </a:rPr>
              <a:t>Verificar modelo e informar precio por plan</a:t>
            </a:r>
            <a:endParaRPr lang="es-PE" b="1" dirty="0">
              <a:solidFill>
                <a:schemeClr val="bg1"/>
              </a:solidFill>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A7CFE5BF-2C25-44E3-A934-DA6F39592FE4}"/>
              </a:ext>
            </a:extLst>
          </p:cNvPr>
          <p:cNvSpPr txBox="1"/>
          <p:nvPr/>
        </p:nvSpPr>
        <p:spPr>
          <a:xfrm>
            <a:off x="4308699" y="4794834"/>
            <a:ext cx="2956092" cy="1048345"/>
          </a:xfrm>
          <a:prstGeom prst="roundRect">
            <a:avLst>
              <a:gd name="adj" fmla="val 20601"/>
            </a:avLst>
          </a:prstGeom>
          <a:solidFill>
            <a:srgbClr val="4D4D4D"/>
          </a:solidFill>
          <a:ln>
            <a:noFill/>
          </a:ln>
        </p:spPr>
        <p:txBody>
          <a:bodyPr wrap="square" rtlCol="0" anchor="ctr">
            <a:spAutoFit/>
          </a:bodyPr>
          <a:lstStyle/>
          <a:p>
            <a:pPr algn="ctr"/>
            <a:r>
              <a:rPr lang="es-PE" dirty="0">
                <a:solidFill>
                  <a:schemeClr val="bg1"/>
                </a:solidFill>
                <a:latin typeface="Arial" panose="020B0604020202020204" pitchFamily="34" charset="0"/>
                <a:cs typeface="Arial" panose="020B0604020202020204" pitchFamily="34" charset="0"/>
              </a:rPr>
              <a:t>Generar incidente en Portal como “Cambio de modelo sin Devolución”</a:t>
            </a:r>
          </a:p>
        </p:txBody>
      </p:sp>
      <p:sp>
        <p:nvSpPr>
          <p:cNvPr id="9" name="CuadroTexto 8">
            <a:extLst>
              <a:ext uri="{FF2B5EF4-FFF2-40B4-BE49-F238E27FC236}">
                <a16:creationId xmlns:a16="http://schemas.microsoft.com/office/drawing/2014/main" id="{0EAB78F3-B797-4E87-89D6-45E1E28061DF}"/>
              </a:ext>
            </a:extLst>
          </p:cNvPr>
          <p:cNvSpPr txBox="1"/>
          <p:nvPr/>
        </p:nvSpPr>
        <p:spPr>
          <a:xfrm>
            <a:off x="8281651" y="4952085"/>
            <a:ext cx="2745074" cy="733842"/>
          </a:xfrm>
          <a:prstGeom prst="roundRect">
            <a:avLst>
              <a:gd name="adj" fmla="val 20601"/>
            </a:avLst>
          </a:prstGeom>
          <a:solidFill>
            <a:srgbClr val="8DC63F"/>
          </a:solidFill>
          <a:ln>
            <a:noFill/>
          </a:ln>
        </p:spPr>
        <p:txBody>
          <a:bodyPr wrap="square" rtlCol="0" anchor="ctr">
            <a:spAutoFit/>
          </a:bodyPr>
          <a:lstStyle/>
          <a:p>
            <a:pPr algn="ctr"/>
            <a:r>
              <a:rPr lang="es-PE" dirty="0">
                <a:solidFill>
                  <a:schemeClr val="bg1"/>
                </a:solidFill>
                <a:latin typeface="Arial" panose="020B0604020202020204" pitchFamily="34" charset="0"/>
                <a:cs typeface="Arial" panose="020B0604020202020204" pitchFamily="34" charset="0"/>
              </a:rPr>
              <a:t>Generar orden de renovación</a:t>
            </a:r>
            <a:endParaRPr lang="es-PE" b="1" dirty="0">
              <a:solidFill>
                <a:schemeClr val="bg1"/>
              </a:solidFill>
              <a:latin typeface="Arial" panose="020B0604020202020204" pitchFamily="34" charset="0"/>
              <a:cs typeface="Arial" panose="020B0604020202020204" pitchFamily="34" charset="0"/>
            </a:endParaRPr>
          </a:p>
        </p:txBody>
      </p:sp>
      <p:cxnSp>
        <p:nvCxnSpPr>
          <p:cNvPr id="11" name="Conector recto 10">
            <a:extLst>
              <a:ext uri="{FF2B5EF4-FFF2-40B4-BE49-F238E27FC236}">
                <a16:creationId xmlns:a16="http://schemas.microsoft.com/office/drawing/2014/main" id="{EB816AFB-47B1-4A37-BEC2-168EC6F3DF17}"/>
              </a:ext>
            </a:extLst>
          </p:cNvPr>
          <p:cNvCxnSpPr>
            <a:stCxn id="3" idx="2"/>
            <a:endCxn id="4" idx="0"/>
          </p:cNvCxnSpPr>
          <p:nvPr/>
        </p:nvCxnSpPr>
        <p:spPr>
          <a:xfrm flipH="1">
            <a:off x="1919302" y="2112477"/>
            <a:ext cx="1" cy="45730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544B8147-0508-48CA-A8F7-295678170E0D}"/>
              </a:ext>
            </a:extLst>
          </p:cNvPr>
          <p:cNvCxnSpPr>
            <a:cxnSpLocks/>
            <a:stCxn id="4" idx="2"/>
            <a:endCxn id="6" idx="0"/>
          </p:cNvCxnSpPr>
          <p:nvPr/>
        </p:nvCxnSpPr>
        <p:spPr>
          <a:xfrm>
            <a:off x="1919302" y="3303627"/>
            <a:ext cx="1" cy="45730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BBCF3928-ECDE-4DE2-918F-0F404210DA26}"/>
              </a:ext>
            </a:extLst>
          </p:cNvPr>
          <p:cNvCxnSpPr>
            <a:cxnSpLocks/>
            <a:stCxn id="6" idx="2"/>
            <a:endCxn id="7" idx="0"/>
          </p:cNvCxnSpPr>
          <p:nvPr/>
        </p:nvCxnSpPr>
        <p:spPr>
          <a:xfrm flipH="1">
            <a:off x="1919302" y="4494777"/>
            <a:ext cx="1" cy="45730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6F237C01-E1C1-481A-8C7A-69E349275E71}"/>
              </a:ext>
            </a:extLst>
          </p:cNvPr>
          <p:cNvCxnSpPr>
            <a:cxnSpLocks/>
            <a:stCxn id="4" idx="3"/>
            <a:endCxn id="5" idx="1"/>
          </p:cNvCxnSpPr>
          <p:nvPr/>
        </p:nvCxnSpPr>
        <p:spPr>
          <a:xfrm>
            <a:off x="3291839" y="2936706"/>
            <a:ext cx="101686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7766728A-701B-469F-B481-75618DDD715D}"/>
              </a:ext>
            </a:extLst>
          </p:cNvPr>
          <p:cNvCxnSpPr>
            <a:cxnSpLocks/>
            <a:stCxn id="7" idx="3"/>
            <a:endCxn id="8" idx="1"/>
          </p:cNvCxnSpPr>
          <p:nvPr/>
        </p:nvCxnSpPr>
        <p:spPr>
          <a:xfrm>
            <a:off x="3291839" y="5319006"/>
            <a:ext cx="1016860"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0757F9DF-3359-42BA-8D0C-B15781656F2C}"/>
              </a:ext>
            </a:extLst>
          </p:cNvPr>
          <p:cNvCxnSpPr>
            <a:cxnSpLocks/>
            <a:stCxn id="8" idx="3"/>
            <a:endCxn id="9" idx="1"/>
          </p:cNvCxnSpPr>
          <p:nvPr/>
        </p:nvCxnSpPr>
        <p:spPr>
          <a:xfrm flipV="1">
            <a:off x="7264791" y="5319006"/>
            <a:ext cx="1016860"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571D003A-972E-479E-A4C9-E5BC75223BC9}"/>
              </a:ext>
            </a:extLst>
          </p:cNvPr>
          <p:cNvSpPr txBox="1"/>
          <p:nvPr/>
        </p:nvSpPr>
        <p:spPr>
          <a:xfrm>
            <a:off x="3432516" y="2576373"/>
            <a:ext cx="520505" cy="369332"/>
          </a:xfrm>
          <a:prstGeom prst="rect">
            <a:avLst/>
          </a:prstGeom>
          <a:noFill/>
        </p:spPr>
        <p:txBody>
          <a:bodyPr wrap="square" rtlCol="0">
            <a:spAutoFit/>
          </a:bodyPr>
          <a:lstStyle/>
          <a:p>
            <a:r>
              <a:rPr lang="es-PE" b="1" dirty="0">
                <a:solidFill>
                  <a:srgbClr val="002060"/>
                </a:solidFill>
              </a:rPr>
              <a:t>Sí</a:t>
            </a:r>
          </a:p>
        </p:txBody>
      </p:sp>
      <p:sp>
        <p:nvSpPr>
          <p:cNvPr id="29" name="CuadroTexto 28">
            <a:extLst>
              <a:ext uri="{FF2B5EF4-FFF2-40B4-BE49-F238E27FC236}">
                <a16:creationId xmlns:a16="http://schemas.microsoft.com/office/drawing/2014/main" id="{374B1DAC-B9B3-4D0D-A8F0-98324D48A2E1}"/>
              </a:ext>
            </a:extLst>
          </p:cNvPr>
          <p:cNvSpPr txBox="1"/>
          <p:nvPr/>
        </p:nvSpPr>
        <p:spPr>
          <a:xfrm>
            <a:off x="1919302" y="3391603"/>
            <a:ext cx="520505" cy="369332"/>
          </a:xfrm>
          <a:prstGeom prst="rect">
            <a:avLst/>
          </a:prstGeom>
          <a:noFill/>
        </p:spPr>
        <p:txBody>
          <a:bodyPr wrap="square" rtlCol="0">
            <a:spAutoFit/>
          </a:bodyPr>
          <a:lstStyle/>
          <a:p>
            <a:r>
              <a:rPr lang="es-PE" b="1" dirty="0">
                <a:solidFill>
                  <a:srgbClr val="002060"/>
                </a:solidFill>
              </a:rPr>
              <a:t>No</a:t>
            </a:r>
          </a:p>
        </p:txBody>
      </p:sp>
      <p:pic>
        <p:nvPicPr>
          <p:cNvPr id="32" name="Imagen 31">
            <a:extLst>
              <a:ext uri="{FF2B5EF4-FFF2-40B4-BE49-F238E27FC236}">
                <a16:creationId xmlns:a16="http://schemas.microsoft.com/office/drawing/2014/main" id="{A2E2E071-B826-4CF8-ACC6-13A3B5D7CC2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7620469" y="1093838"/>
            <a:ext cx="3685736" cy="3685736"/>
          </a:xfrm>
          <a:prstGeom prst="rect">
            <a:avLst/>
          </a:prstGeom>
        </p:spPr>
      </p:pic>
    </p:spTree>
    <p:extLst>
      <p:ext uri="{BB962C8B-B14F-4D97-AF65-F5344CB8AC3E}">
        <p14:creationId xmlns:p14="http://schemas.microsoft.com/office/powerpoint/2010/main" val="2767288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4FDC15E-FE64-44B2-933F-E0AFB41EC1C9}"/>
              </a:ext>
            </a:extLst>
          </p:cNvPr>
          <p:cNvPicPr>
            <a:picLocks noChangeAspect="1"/>
          </p:cNvPicPr>
          <p:nvPr/>
        </p:nvPicPr>
        <p:blipFill>
          <a:blip r:embed="rId3"/>
          <a:stretch>
            <a:fillRect/>
          </a:stretch>
        </p:blipFill>
        <p:spPr>
          <a:xfrm>
            <a:off x="291245" y="935683"/>
            <a:ext cx="11508474" cy="3045474"/>
          </a:xfrm>
          <a:prstGeom prst="rect">
            <a:avLst/>
          </a:prstGeom>
          <a:ln w="12700">
            <a:solidFill>
              <a:schemeClr val="tx1"/>
            </a:solidFill>
          </a:ln>
          <a:effectLst>
            <a:outerShdw blurRad="50800" dist="38100" dir="2700000" algn="tl" rotWithShape="0">
              <a:prstClr val="black">
                <a:alpha val="40000"/>
              </a:prstClr>
            </a:outerShdw>
          </a:effectLst>
        </p:spPr>
      </p:pic>
      <p:sp>
        <p:nvSpPr>
          <p:cNvPr id="2" name="CuadroTexto 1">
            <a:extLst>
              <a:ext uri="{FF2B5EF4-FFF2-40B4-BE49-F238E27FC236}">
                <a16:creationId xmlns:a16="http://schemas.microsoft.com/office/drawing/2014/main" id="{B5928D2F-53F9-4A64-9A21-6BA1506E55C3}"/>
              </a:ext>
            </a:extLst>
          </p:cNvPr>
          <p:cNvSpPr txBox="1"/>
          <p:nvPr/>
        </p:nvSpPr>
        <p:spPr>
          <a:xfrm>
            <a:off x="886263" y="283995"/>
            <a:ext cx="10944665"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Renovación sin cambio de plan </a:t>
            </a:r>
            <a:r>
              <a:rPr lang="es-PE" sz="3600" b="1" i="1" dirty="0">
                <a:solidFill>
                  <a:srgbClr val="8DC63F"/>
                </a:solidFill>
                <a:latin typeface="Arial" panose="020B0604020202020204" pitchFamily="34" charset="0"/>
                <a:cs typeface="Arial" panose="020B0604020202020204" pitchFamily="34" charset="0"/>
              </a:rPr>
              <a:t>(Portal)_</a:t>
            </a:r>
          </a:p>
        </p:txBody>
      </p:sp>
      <p:pic>
        <p:nvPicPr>
          <p:cNvPr id="6" name="Imagen 5">
            <a:extLst>
              <a:ext uri="{FF2B5EF4-FFF2-40B4-BE49-F238E27FC236}">
                <a16:creationId xmlns:a16="http://schemas.microsoft.com/office/drawing/2014/main" id="{CCD612EA-740F-43B0-9E62-7C7EC4437C8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15532" y="3217032"/>
            <a:ext cx="3212341" cy="3212341"/>
          </a:xfrm>
          <a:prstGeom prst="rect">
            <a:avLst/>
          </a:prstGeom>
        </p:spPr>
      </p:pic>
      <p:sp>
        <p:nvSpPr>
          <p:cNvPr id="7" name="Rectángulo 6">
            <a:extLst>
              <a:ext uri="{FF2B5EF4-FFF2-40B4-BE49-F238E27FC236}">
                <a16:creationId xmlns:a16="http://schemas.microsoft.com/office/drawing/2014/main" id="{01911473-DE37-4A34-8CA2-D538355B2F72}"/>
              </a:ext>
            </a:extLst>
          </p:cNvPr>
          <p:cNvSpPr/>
          <p:nvPr/>
        </p:nvSpPr>
        <p:spPr>
          <a:xfrm>
            <a:off x="1533378" y="5035451"/>
            <a:ext cx="5992837" cy="830997"/>
          </a:xfrm>
          <a:prstGeom prst="rect">
            <a:avLst/>
          </a:prstGeom>
          <a:solidFill>
            <a:schemeClr val="accent3">
              <a:lumMod val="20000"/>
              <a:lumOff val="80000"/>
            </a:schemeClr>
          </a:solidFill>
          <a:ln w="38100">
            <a:solidFill>
              <a:srgbClr val="4D4D4D"/>
            </a:solidFill>
            <a:prstDash val="sysDash"/>
          </a:ln>
        </p:spPr>
        <p:txBody>
          <a:bodyPr wrap="square" anchor="ctr">
            <a:spAutoFit/>
          </a:bodyPr>
          <a:lstStyle/>
          <a:p>
            <a:pPr algn="ctr"/>
            <a:r>
              <a:rPr lang="es-PE" sz="2400" dirty="0">
                <a:solidFill>
                  <a:srgbClr val="4D4D4D"/>
                </a:solidFill>
              </a:rPr>
              <a:t>Esta es la tipificación cuando se realice una Renovación </a:t>
            </a:r>
            <a:r>
              <a:rPr lang="es-PE" sz="2400" b="1" dirty="0">
                <a:solidFill>
                  <a:srgbClr val="4D4D4D"/>
                </a:solidFill>
              </a:rPr>
              <a:t>SIN</a:t>
            </a:r>
            <a:r>
              <a:rPr lang="es-PE" sz="2400" dirty="0">
                <a:solidFill>
                  <a:srgbClr val="4D4D4D"/>
                </a:solidFill>
              </a:rPr>
              <a:t> Cambio de Plan Tarifario</a:t>
            </a:r>
          </a:p>
        </p:txBody>
      </p:sp>
    </p:spTree>
    <p:extLst>
      <p:ext uri="{BB962C8B-B14F-4D97-AF65-F5344CB8AC3E}">
        <p14:creationId xmlns:p14="http://schemas.microsoft.com/office/powerpoint/2010/main" val="2704025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37C7F2F-741B-416B-ADED-F663077A1C5D}"/>
              </a:ext>
            </a:extLst>
          </p:cNvPr>
          <p:cNvSpPr txBox="1"/>
          <p:nvPr/>
        </p:nvSpPr>
        <p:spPr>
          <a:xfrm>
            <a:off x="886263" y="283995"/>
            <a:ext cx="10944665"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Renovación sin cambio de plan </a:t>
            </a:r>
            <a:r>
              <a:rPr lang="es-PE" sz="3600" b="1" i="1" dirty="0">
                <a:solidFill>
                  <a:srgbClr val="8DC63F"/>
                </a:solidFill>
                <a:latin typeface="Arial" panose="020B0604020202020204" pitchFamily="34" charset="0"/>
                <a:cs typeface="Arial" panose="020B0604020202020204" pitchFamily="34" charset="0"/>
              </a:rPr>
              <a:t>(Portal)_</a:t>
            </a:r>
          </a:p>
        </p:txBody>
      </p:sp>
      <p:pic>
        <p:nvPicPr>
          <p:cNvPr id="3" name="Imagen 2">
            <a:extLst>
              <a:ext uri="{FF2B5EF4-FFF2-40B4-BE49-F238E27FC236}">
                <a16:creationId xmlns:a16="http://schemas.microsoft.com/office/drawing/2014/main" id="{F9891BFA-2BA3-4DB4-863E-47F55DBF98F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17500" y="930325"/>
            <a:ext cx="9905999" cy="5451537"/>
          </a:xfrm>
          <a:prstGeom prst="rect">
            <a:avLst/>
          </a:prstGeom>
          <a:ln w="12700">
            <a:solidFill>
              <a:schemeClr val="tx1"/>
            </a:solidFill>
          </a:ln>
          <a:effectLst>
            <a:outerShdw blurRad="50800" dist="38100" dir="2700000" algn="tl" rotWithShape="0">
              <a:prstClr val="black">
                <a:alpha val="40000"/>
              </a:prstClr>
            </a:outerShdw>
          </a:effectLst>
        </p:spPr>
      </p:pic>
      <p:sp>
        <p:nvSpPr>
          <p:cNvPr id="6" name="CuadroTexto 5">
            <a:extLst>
              <a:ext uri="{FF2B5EF4-FFF2-40B4-BE49-F238E27FC236}">
                <a16:creationId xmlns:a16="http://schemas.microsoft.com/office/drawing/2014/main" id="{9DF19F3D-548D-492F-A1B5-AD7B270D1EC5}"/>
              </a:ext>
            </a:extLst>
          </p:cNvPr>
          <p:cNvSpPr txBox="1"/>
          <p:nvPr/>
        </p:nvSpPr>
        <p:spPr>
          <a:xfrm>
            <a:off x="7202658" y="5134865"/>
            <a:ext cx="4628270" cy="923330"/>
          </a:xfrm>
          <a:prstGeom prst="rect">
            <a:avLst/>
          </a:prstGeom>
          <a:solidFill>
            <a:schemeClr val="bg1"/>
          </a:solidFill>
          <a:ln w="38100">
            <a:solidFill>
              <a:schemeClr val="tx1"/>
            </a:solidFill>
          </a:ln>
        </p:spPr>
        <p:txBody>
          <a:bodyPr wrap="square" rtlCol="0" anchor="ctr">
            <a:spAutoFit/>
          </a:bodyPr>
          <a:lstStyle/>
          <a:p>
            <a:pPr algn="ctr"/>
            <a:r>
              <a:rPr lang="es-PE" dirty="0">
                <a:solidFill>
                  <a:srgbClr val="4D4D4D"/>
                </a:solidFill>
              </a:rPr>
              <a:t>En el caso de VEP, a partir del 13/11 se deberá elegir “Cargo al Recibo” (Válido para Tiendas con Caja del SN).</a:t>
            </a:r>
          </a:p>
        </p:txBody>
      </p:sp>
    </p:spTree>
    <p:extLst>
      <p:ext uri="{BB962C8B-B14F-4D97-AF65-F5344CB8AC3E}">
        <p14:creationId xmlns:p14="http://schemas.microsoft.com/office/powerpoint/2010/main" val="874703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FF541EB-5074-4956-AB7B-44E5439188E2}"/>
              </a:ext>
            </a:extLst>
          </p:cNvPr>
          <p:cNvPicPr>
            <a:picLocks noChangeAspect="1"/>
          </p:cNvPicPr>
          <p:nvPr/>
        </p:nvPicPr>
        <p:blipFill>
          <a:blip r:embed="rId3"/>
          <a:stretch>
            <a:fillRect/>
          </a:stretch>
        </p:blipFill>
        <p:spPr>
          <a:xfrm>
            <a:off x="481157" y="2208630"/>
            <a:ext cx="11124995" cy="2293034"/>
          </a:xfrm>
          <a:prstGeom prst="rect">
            <a:avLst/>
          </a:prstGeom>
          <a:effectLst>
            <a:outerShdw blurRad="50800" dist="38100" dir="2700000" algn="tl" rotWithShape="0">
              <a:prstClr val="black">
                <a:alpha val="40000"/>
              </a:prstClr>
            </a:outerShdw>
          </a:effectLst>
        </p:spPr>
      </p:pic>
      <p:sp>
        <p:nvSpPr>
          <p:cNvPr id="4" name="CuadroTexto 3">
            <a:extLst>
              <a:ext uri="{FF2B5EF4-FFF2-40B4-BE49-F238E27FC236}">
                <a16:creationId xmlns:a16="http://schemas.microsoft.com/office/drawing/2014/main" id="{EC972A24-BE8C-4C60-A62B-E56755E7CCE8}"/>
              </a:ext>
            </a:extLst>
          </p:cNvPr>
          <p:cNvSpPr txBox="1"/>
          <p:nvPr/>
        </p:nvSpPr>
        <p:spPr>
          <a:xfrm>
            <a:off x="886264" y="283995"/>
            <a:ext cx="7498080"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Nuevas nomenclaturas</a:t>
            </a:r>
            <a:r>
              <a:rPr lang="es-PE" sz="3600" b="1" i="1" dirty="0">
                <a:solidFill>
                  <a:srgbClr val="8DC63F"/>
                </a:solidFill>
                <a:latin typeface="Arial" panose="020B0604020202020204" pitchFamily="34" charset="0"/>
                <a:cs typeface="Arial" panose="020B0604020202020204" pitchFamily="34" charset="0"/>
              </a:rPr>
              <a:t>_</a:t>
            </a:r>
          </a:p>
        </p:txBody>
      </p:sp>
      <p:sp>
        <p:nvSpPr>
          <p:cNvPr id="5" name="CuadroTexto 4">
            <a:extLst>
              <a:ext uri="{FF2B5EF4-FFF2-40B4-BE49-F238E27FC236}">
                <a16:creationId xmlns:a16="http://schemas.microsoft.com/office/drawing/2014/main" id="{168D16D0-320B-45D1-91B3-AAA1B144767B}"/>
              </a:ext>
            </a:extLst>
          </p:cNvPr>
          <p:cNvSpPr txBox="1"/>
          <p:nvPr/>
        </p:nvSpPr>
        <p:spPr>
          <a:xfrm>
            <a:off x="481157" y="1364566"/>
            <a:ext cx="10843335" cy="400110"/>
          </a:xfrm>
          <a:prstGeom prst="rect">
            <a:avLst/>
          </a:prstGeom>
          <a:noFill/>
        </p:spPr>
        <p:txBody>
          <a:bodyPr wrap="square" rtlCol="0">
            <a:spAutoFit/>
          </a:bodyPr>
          <a:lstStyle/>
          <a:p>
            <a:r>
              <a:rPr lang="es-PE" sz="2000" i="1" dirty="0">
                <a:solidFill>
                  <a:srgbClr val="4D4D4D"/>
                </a:solidFill>
              </a:rPr>
              <a:t>No olvidar las nuevas nomenclaturas de los términos de Renovación.</a:t>
            </a:r>
          </a:p>
        </p:txBody>
      </p:sp>
      <p:pic>
        <p:nvPicPr>
          <p:cNvPr id="7" name="Imagen 6">
            <a:extLst>
              <a:ext uri="{FF2B5EF4-FFF2-40B4-BE49-F238E27FC236}">
                <a16:creationId xmlns:a16="http://schemas.microsoft.com/office/drawing/2014/main" id="{2AE68099-B33C-47E3-9690-D73E40A514C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86264" y="4945618"/>
            <a:ext cx="1292786" cy="1292786"/>
          </a:xfrm>
          <a:prstGeom prst="rect">
            <a:avLst/>
          </a:prstGeom>
        </p:spPr>
      </p:pic>
      <p:sp>
        <p:nvSpPr>
          <p:cNvPr id="8" name="CuadroTexto 7">
            <a:extLst>
              <a:ext uri="{FF2B5EF4-FFF2-40B4-BE49-F238E27FC236}">
                <a16:creationId xmlns:a16="http://schemas.microsoft.com/office/drawing/2014/main" id="{F112431A-ABAB-40F8-B1C7-850A59C29DA8}"/>
              </a:ext>
            </a:extLst>
          </p:cNvPr>
          <p:cNvSpPr txBox="1"/>
          <p:nvPr/>
        </p:nvSpPr>
        <p:spPr>
          <a:xfrm>
            <a:off x="2884389" y="5139458"/>
            <a:ext cx="6980860" cy="707886"/>
          </a:xfrm>
          <a:prstGeom prst="rect">
            <a:avLst/>
          </a:prstGeom>
          <a:noFill/>
        </p:spPr>
        <p:txBody>
          <a:bodyPr wrap="square" rtlCol="0">
            <a:spAutoFit/>
          </a:bodyPr>
          <a:lstStyle/>
          <a:p>
            <a:r>
              <a:rPr lang="es-PE" sz="2000" i="1" dirty="0">
                <a:solidFill>
                  <a:srgbClr val="4D4D4D"/>
                </a:solidFill>
              </a:rPr>
              <a:t>Nuestra comunicación al cliente siempre debe ser positiva. Es por ello que debemos utilizar los nuevos términos.</a:t>
            </a:r>
          </a:p>
        </p:txBody>
      </p:sp>
    </p:spTree>
    <p:extLst>
      <p:ext uri="{BB962C8B-B14F-4D97-AF65-F5344CB8AC3E}">
        <p14:creationId xmlns:p14="http://schemas.microsoft.com/office/powerpoint/2010/main" val="1387057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9287D21-F7BC-4ED3-97CA-5EF85B19B3B7}"/>
              </a:ext>
            </a:extLst>
          </p:cNvPr>
          <p:cNvSpPr txBox="1"/>
          <p:nvPr/>
        </p:nvSpPr>
        <p:spPr>
          <a:xfrm>
            <a:off x="886263" y="283995"/>
            <a:ext cx="10944665"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Renovación sin cambio de plan </a:t>
            </a:r>
            <a:r>
              <a:rPr lang="es-PE" sz="3600" b="1" i="1" dirty="0">
                <a:solidFill>
                  <a:srgbClr val="8DC63F"/>
                </a:solidFill>
                <a:latin typeface="Arial" panose="020B0604020202020204" pitchFamily="34" charset="0"/>
                <a:cs typeface="Arial" panose="020B0604020202020204" pitchFamily="34" charset="0"/>
              </a:rPr>
              <a:t>(Portal)_</a:t>
            </a:r>
          </a:p>
        </p:txBody>
      </p:sp>
      <p:pic>
        <p:nvPicPr>
          <p:cNvPr id="3" name="Imagen 2">
            <a:extLst>
              <a:ext uri="{FF2B5EF4-FFF2-40B4-BE49-F238E27FC236}">
                <a16:creationId xmlns:a16="http://schemas.microsoft.com/office/drawing/2014/main" id="{BA2343E5-8991-4A67-9A40-532343430C04}"/>
              </a:ext>
            </a:extLst>
          </p:cNvPr>
          <p:cNvPicPr>
            <a:picLocks noChangeAspect="1"/>
          </p:cNvPicPr>
          <p:nvPr/>
        </p:nvPicPr>
        <p:blipFill>
          <a:blip r:embed="rId3"/>
          <a:stretch>
            <a:fillRect/>
          </a:stretch>
        </p:blipFill>
        <p:spPr>
          <a:xfrm>
            <a:off x="401086" y="930326"/>
            <a:ext cx="4581732" cy="5443735"/>
          </a:xfrm>
          <a:prstGeom prst="rect">
            <a:avLst/>
          </a:prstGeom>
          <a:ln w="12700">
            <a:solidFill>
              <a:schemeClr val="tx1"/>
            </a:solidFill>
          </a:ln>
          <a:effectLst>
            <a:outerShdw blurRad="50800" dist="38100" dir="2700000" algn="tl" rotWithShape="0">
              <a:prstClr val="black">
                <a:alpha val="40000"/>
              </a:prstClr>
            </a:outerShdw>
          </a:effectLst>
        </p:spPr>
      </p:pic>
      <p:pic>
        <p:nvPicPr>
          <p:cNvPr id="4" name="Imagen 3">
            <a:extLst>
              <a:ext uri="{FF2B5EF4-FFF2-40B4-BE49-F238E27FC236}">
                <a16:creationId xmlns:a16="http://schemas.microsoft.com/office/drawing/2014/main" id="{0E3C9ECD-FCFA-4125-B220-25EB0A4C8862}"/>
              </a:ext>
            </a:extLst>
          </p:cNvPr>
          <p:cNvPicPr>
            <a:picLocks noChangeAspect="1"/>
          </p:cNvPicPr>
          <p:nvPr/>
        </p:nvPicPr>
        <p:blipFill>
          <a:blip r:embed="rId4"/>
          <a:stretch>
            <a:fillRect/>
          </a:stretch>
        </p:blipFill>
        <p:spPr>
          <a:xfrm>
            <a:off x="6186891" y="930326"/>
            <a:ext cx="5438680" cy="4288788"/>
          </a:xfrm>
          <a:prstGeom prst="rect">
            <a:avLst/>
          </a:prstGeom>
          <a:ln w="12700">
            <a:solidFill>
              <a:schemeClr val="tx1"/>
            </a:solidFill>
          </a:ln>
          <a:effectLst>
            <a:outerShdw blurRad="50800" dist="38100" dir="2700000" algn="tl" rotWithShape="0">
              <a:prstClr val="black">
                <a:alpha val="40000"/>
              </a:prstClr>
            </a:outerShdw>
          </a:effectLst>
        </p:spPr>
      </p:pic>
      <p:sp>
        <p:nvSpPr>
          <p:cNvPr id="5" name="CuadroTexto 4">
            <a:extLst>
              <a:ext uri="{FF2B5EF4-FFF2-40B4-BE49-F238E27FC236}">
                <a16:creationId xmlns:a16="http://schemas.microsoft.com/office/drawing/2014/main" id="{9AE81FF9-1342-462A-B7DB-AEE8F6DE5294}"/>
              </a:ext>
            </a:extLst>
          </p:cNvPr>
          <p:cNvSpPr txBox="1"/>
          <p:nvPr/>
        </p:nvSpPr>
        <p:spPr>
          <a:xfrm>
            <a:off x="8619275" y="5523718"/>
            <a:ext cx="2156577" cy="830997"/>
          </a:xfrm>
          <a:prstGeom prst="rect">
            <a:avLst/>
          </a:prstGeom>
          <a:solidFill>
            <a:schemeClr val="accent5">
              <a:lumMod val="20000"/>
              <a:lumOff val="80000"/>
            </a:schemeClr>
          </a:solidFill>
          <a:ln w="38100">
            <a:solidFill>
              <a:schemeClr val="tx1"/>
            </a:solidFill>
            <a:prstDash val="solid"/>
          </a:ln>
        </p:spPr>
        <p:txBody>
          <a:bodyPr wrap="square" rtlCol="0" anchor="ctr">
            <a:spAutoFit/>
          </a:bodyPr>
          <a:lstStyle/>
          <a:p>
            <a:pPr algn="just"/>
            <a:r>
              <a:rPr lang="es-PE" sz="1600" dirty="0">
                <a:solidFill>
                  <a:srgbClr val="0154A0"/>
                </a:solidFill>
              </a:rPr>
              <a:t>Verificar que las casillas de adenda no estén marcadas</a:t>
            </a:r>
          </a:p>
        </p:txBody>
      </p:sp>
      <p:cxnSp>
        <p:nvCxnSpPr>
          <p:cNvPr id="6" name="Conector: angular 5">
            <a:extLst>
              <a:ext uri="{FF2B5EF4-FFF2-40B4-BE49-F238E27FC236}">
                <a16:creationId xmlns:a16="http://schemas.microsoft.com/office/drawing/2014/main" id="{30E7436B-0FCE-4A3C-B9BF-946774D79FFF}"/>
              </a:ext>
            </a:extLst>
          </p:cNvPr>
          <p:cNvCxnSpPr>
            <a:cxnSpLocks/>
            <a:stCxn id="4" idx="2"/>
            <a:endCxn id="5" idx="0"/>
          </p:cNvCxnSpPr>
          <p:nvPr/>
        </p:nvCxnSpPr>
        <p:spPr>
          <a:xfrm rot="16200000" flipH="1">
            <a:off x="9149595" y="4975749"/>
            <a:ext cx="304604" cy="791333"/>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146360E4-D89D-4485-969C-C6E6D425B1D9}"/>
              </a:ext>
            </a:extLst>
          </p:cNvPr>
          <p:cNvSpPr txBox="1"/>
          <p:nvPr/>
        </p:nvSpPr>
        <p:spPr>
          <a:xfrm>
            <a:off x="5223543" y="5419954"/>
            <a:ext cx="2604399" cy="830997"/>
          </a:xfrm>
          <a:prstGeom prst="rect">
            <a:avLst/>
          </a:prstGeom>
          <a:solidFill>
            <a:schemeClr val="accent5">
              <a:lumMod val="20000"/>
              <a:lumOff val="80000"/>
            </a:schemeClr>
          </a:solidFill>
          <a:ln w="38100">
            <a:solidFill>
              <a:schemeClr val="tx1"/>
            </a:solidFill>
            <a:prstDash val="solid"/>
          </a:ln>
        </p:spPr>
        <p:txBody>
          <a:bodyPr wrap="square" rtlCol="0" anchor="ctr">
            <a:spAutoFit/>
          </a:bodyPr>
          <a:lstStyle/>
          <a:p>
            <a:pPr algn="just"/>
            <a:r>
              <a:rPr lang="es-PE" sz="1600" dirty="0">
                <a:solidFill>
                  <a:srgbClr val="0154A0"/>
                </a:solidFill>
              </a:rPr>
              <a:t>Seleccionar el equipo deseado con el respectivo precio de acuerdo al plan</a:t>
            </a:r>
          </a:p>
        </p:txBody>
      </p:sp>
      <p:cxnSp>
        <p:nvCxnSpPr>
          <p:cNvPr id="8" name="Conector: angular 7">
            <a:extLst>
              <a:ext uri="{FF2B5EF4-FFF2-40B4-BE49-F238E27FC236}">
                <a16:creationId xmlns:a16="http://schemas.microsoft.com/office/drawing/2014/main" id="{D3ED7CD2-26A5-47D4-82E3-B3D38688ABFF}"/>
              </a:ext>
            </a:extLst>
          </p:cNvPr>
          <p:cNvCxnSpPr>
            <a:cxnSpLocks/>
            <a:stCxn id="3" idx="3"/>
          </p:cNvCxnSpPr>
          <p:nvPr/>
        </p:nvCxnSpPr>
        <p:spPr>
          <a:xfrm>
            <a:off x="4982818" y="3652194"/>
            <a:ext cx="631250" cy="1767760"/>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208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B3AF4AE-9C3D-41BB-8F24-039A1D29AF07}"/>
              </a:ext>
            </a:extLst>
          </p:cNvPr>
          <p:cNvPicPr>
            <a:picLocks noChangeAspect="1"/>
          </p:cNvPicPr>
          <p:nvPr/>
        </p:nvPicPr>
        <p:blipFill>
          <a:blip r:embed="rId3"/>
          <a:stretch>
            <a:fillRect/>
          </a:stretch>
        </p:blipFill>
        <p:spPr>
          <a:xfrm>
            <a:off x="344437" y="930326"/>
            <a:ext cx="3990975" cy="1571625"/>
          </a:xfrm>
          <a:prstGeom prst="rect">
            <a:avLst/>
          </a:prstGeom>
          <a:ln w="12700">
            <a:solidFill>
              <a:schemeClr val="tx1"/>
            </a:solidFill>
          </a:ln>
          <a:effectLst>
            <a:outerShdw blurRad="50800" dist="38100" dir="2700000" algn="tl" rotWithShape="0">
              <a:prstClr val="black">
                <a:alpha val="40000"/>
              </a:prstClr>
            </a:outerShdw>
          </a:effectLst>
        </p:spPr>
      </p:pic>
      <p:sp>
        <p:nvSpPr>
          <p:cNvPr id="3" name="CuadroTexto 2">
            <a:extLst>
              <a:ext uri="{FF2B5EF4-FFF2-40B4-BE49-F238E27FC236}">
                <a16:creationId xmlns:a16="http://schemas.microsoft.com/office/drawing/2014/main" id="{536CC3A8-005B-4B56-AC6A-850078A21103}"/>
              </a:ext>
            </a:extLst>
          </p:cNvPr>
          <p:cNvSpPr txBox="1"/>
          <p:nvPr/>
        </p:nvSpPr>
        <p:spPr>
          <a:xfrm>
            <a:off x="886263" y="283995"/>
            <a:ext cx="10944665"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Renovación sin cambio de plan </a:t>
            </a:r>
            <a:r>
              <a:rPr lang="es-PE" sz="3600" b="1" i="1" dirty="0">
                <a:solidFill>
                  <a:srgbClr val="8DC63F"/>
                </a:solidFill>
                <a:latin typeface="Arial" panose="020B0604020202020204" pitchFamily="34" charset="0"/>
                <a:cs typeface="Arial" panose="020B0604020202020204" pitchFamily="34" charset="0"/>
              </a:rPr>
              <a:t>(Portal)_</a:t>
            </a:r>
          </a:p>
        </p:txBody>
      </p:sp>
      <p:sp>
        <p:nvSpPr>
          <p:cNvPr id="4" name="CuadroTexto 3">
            <a:extLst>
              <a:ext uri="{FF2B5EF4-FFF2-40B4-BE49-F238E27FC236}">
                <a16:creationId xmlns:a16="http://schemas.microsoft.com/office/drawing/2014/main" id="{808FC870-CF97-4B1D-85F0-77308A8FEC29}"/>
              </a:ext>
            </a:extLst>
          </p:cNvPr>
          <p:cNvSpPr txBox="1"/>
          <p:nvPr/>
        </p:nvSpPr>
        <p:spPr>
          <a:xfrm>
            <a:off x="6230112" y="1408567"/>
            <a:ext cx="2604399" cy="1077218"/>
          </a:xfrm>
          <a:prstGeom prst="rect">
            <a:avLst/>
          </a:prstGeom>
          <a:solidFill>
            <a:schemeClr val="accent5">
              <a:lumMod val="20000"/>
              <a:lumOff val="80000"/>
            </a:schemeClr>
          </a:solidFill>
          <a:ln w="38100">
            <a:solidFill>
              <a:schemeClr val="tx1"/>
            </a:solidFill>
            <a:prstDash val="solid"/>
          </a:ln>
        </p:spPr>
        <p:txBody>
          <a:bodyPr wrap="square" rtlCol="0" anchor="ctr">
            <a:spAutoFit/>
          </a:bodyPr>
          <a:lstStyle/>
          <a:p>
            <a:pPr algn="just"/>
            <a:r>
              <a:rPr lang="es-PE" sz="1600" dirty="0">
                <a:solidFill>
                  <a:srgbClr val="0154A0"/>
                </a:solidFill>
              </a:rPr>
              <a:t>Una vez grabada la orden, se debe generar la orden de pago de penalidad si correspondiese.</a:t>
            </a:r>
          </a:p>
        </p:txBody>
      </p:sp>
      <p:pic>
        <p:nvPicPr>
          <p:cNvPr id="5" name="Imagen 4">
            <a:extLst>
              <a:ext uri="{FF2B5EF4-FFF2-40B4-BE49-F238E27FC236}">
                <a16:creationId xmlns:a16="http://schemas.microsoft.com/office/drawing/2014/main" id="{9AD21068-D8C4-4631-A796-7F53B0466250}"/>
              </a:ext>
            </a:extLst>
          </p:cNvPr>
          <p:cNvPicPr>
            <a:picLocks noChangeAspect="1"/>
          </p:cNvPicPr>
          <p:nvPr/>
        </p:nvPicPr>
        <p:blipFill>
          <a:blip r:embed="rId4"/>
          <a:stretch>
            <a:fillRect/>
          </a:stretch>
        </p:blipFill>
        <p:spPr>
          <a:xfrm>
            <a:off x="344437" y="2660332"/>
            <a:ext cx="8490074" cy="3561083"/>
          </a:xfrm>
          <a:prstGeom prst="rect">
            <a:avLst/>
          </a:prstGeom>
          <a:ln w="12700">
            <a:solidFill>
              <a:schemeClr val="tx1"/>
            </a:solidFill>
          </a:ln>
          <a:effectLst>
            <a:outerShdw blurRad="50800" dist="38100" dir="2700000" algn="tl" rotWithShape="0">
              <a:prstClr val="black">
                <a:alpha val="40000"/>
              </a:prstClr>
            </a:outerShdw>
          </a:effectLst>
        </p:spPr>
      </p:pic>
      <p:cxnSp>
        <p:nvCxnSpPr>
          <p:cNvPr id="6" name="Conector: angular 5">
            <a:extLst>
              <a:ext uri="{FF2B5EF4-FFF2-40B4-BE49-F238E27FC236}">
                <a16:creationId xmlns:a16="http://schemas.microsoft.com/office/drawing/2014/main" id="{B31A28A7-2016-4237-9984-EDD05AAABB43}"/>
              </a:ext>
            </a:extLst>
          </p:cNvPr>
          <p:cNvCxnSpPr>
            <a:cxnSpLocks/>
            <a:stCxn id="2" idx="3"/>
            <a:endCxn id="4" idx="1"/>
          </p:cNvCxnSpPr>
          <p:nvPr/>
        </p:nvCxnSpPr>
        <p:spPr>
          <a:xfrm>
            <a:off x="4335412" y="1716139"/>
            <a:ext cx="1894700" cy="231037"/>
          </a:xfrm>
          <a:prstGeom prst="bent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DC5E0C25-58B5-4F8F-A811-6AEF71A1379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030449" y="930326"/>
            <a:ext cx="2381276" cy="5550276"/>
          </a:xfrm>
          <a:prstGeom prst="rect">
            <a:avLst/>
          </a:prstGeom>
        </p:spPr>
      </p:pic>
    </p:spTree>
    <p:extLst>
      <p:ext uri="{BB962C8B-B14F-4D97-AF65-F5344CB8AC3E}">
        <p14:creationId xmlns:p14="http://schemas.microsoft.com/office/powerpoint/2010/main" val="1792966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44390C0-EE84-4658-850D-DDDEF926DE32}"/>
              </a:ext>
            </a:extLst>
          </p:cNvPr>
          <p:cNvSpPr txBox="1"/>
          <p:nvPr/>
        </p:nvSpPr>
        <p:spPr>
          <a:xfrm>
            <a:off x="886263" y="283995"/>
            <a:ext cx="10944665"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Renovación sin cambio de plan </a:t>
            </a:r>
            <a:r>
              <a:rPr lang="es-PE" sz="3600" b="1" i="1" dirty="0">
                <a:solidFill>
                  <a:srgbClr val="8DC63F"/>
                </a:solidFill>
                <a:latin typeface="Arial" panose="020B0604020202020204" pitchFamily="34" charset="0"/>
                <a:cs typeface="Arial" panose="020B0604020202020204" pitchFamily="34" charset="0"/>
              </a:rPr>
              <a:t>(Portal)_</a:t>
            </a:r>
          </a:p>
        </p:txBody>
      </p:sp>
      <p:pic>
        <p:nvPicPr>
          <p:cNvPr id="4" name="Imagen 3">
            <a:extLst>
              <a:ext uri="{FF2B5EF4-FFF2-40B4-BE49-F238E27FC236}">
                <a16:creationId xmlns:a16="http://schemas.microsoft.com/office/drawing/2014/main" id="{40251003-E4AD-4D98-A201-F1B2B3582AE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95421" y="930326"/>
            <a:ext cx="11406158" cy="3529132"/>
          </a:xfrm>
          <a:prstGeom prst="rect">
            <a:avLst/>
          </a:prstGeom>
          <a:ln w="12700">
            <a:solidFill>
              <a:schemeClr val="tx1"/>
            </a:solidFill>
          </a:ln>
          <a:effectLst>
            <a:outerShdw blurRad="50800" dist="38100" dir="2700000" algn="tl" rotWithShape="0">
              <a:prstClr val="black">
                <a:alpha val="40000"/>
              </a:prstClr>
            </a:outerShdw>
          </a:effectLst>
        </p:spPr>
      </p:pic>
      <p:pic>
        <p:nvPicPr>
          <p:cNvPr id="5" name="Imagen 4">
            <a:extLst>
              <a:ext uri="{FF2B5EF4-FFF2-40B4-BE49-F238E27FC236}">
                <a16:creationId xmlns:a16="http://schemas.microsoft.com/office/drawing/2014/main" id="{E7A434FF-2EC6-4CF4-9246-0028EFCE66E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46588" y="2609475"/>
            <a:ext cx="1420251" cy="3699966"/>
          </a:xfrm>
          <a:prstGeom prst="rect">
            <a:avLst/>
          </a:prstGeom>
        </p:spPr>
      </p:pic>
      <p:sp>
        <p:nvSpPr>
          <p:cNvPr id="6" name="Rectángulo 5">
            <a:extLst>
              <a:ext uri="{FF2B5EF4-FFF2-40B4-BE49-F238E27FC236}">
                <a16:creationId xmlns:a16="http://schemas.microsoft.com/office/drawing/2014/main" id="{F8C45848-6F0C-43C2-99A2-F987EA778F3D}"/>
              </a:ext>
            </a:extLst>
          </p:cNvPr>
          <p:cNvSpPr/>
          <p:nvPr/>
        </p:nvSpPr>
        <p:spPr>
          <a:xfrm>
            <a:off x="1966839" y="5063806"/>
            <a:ext cx="5992837" cy="830997"/>
          </a:xfrm>
          <a:prstGeom prst="rect">
            <a:avLst/>
          </a:prstGeom>
          <a:solidFill>
            <a:schemeClr val="accent3">
              <a:lumMod val="20000"/>
              <a:lumOff val="80000"/>
            </a:schemeClr>
          </a:solidFill>
          <a:ln w="38100">
            <a:solidFill>
              <a:srgbClr val="4D4D4D"/>
            </a:solidFill>
            <a:prstDash val="sysDash"/>
          </a:ln>
        </p:spPr>
        <p:txBody>
          <a:bodyPr wrap="square" anchor="ctr">
            <a:spAutoFit/>
          </a:bodyPr>
          <a:lstStyle/>
          <a:p>
            <a:pPr algn="ctr"/>
            <a:r>
              <a:rPr lang="es-PE" sz="2400" dirty="0">
                <a:solidFill>
                  <a:srgbClr val="4D4D4D"/>
                </a:solidFill>
              </a:rPr>
              <a:t>Si corresponde, efectuar el descuento sobre la Devolución del Beneficio</a:t>
            </a:r>
          </a:p>
        </p:txBody>
      </p:sp>
      <p:pic>
        <p:nvPicPr>
          <p:cNvPr id="9" name="Imagen 8">
            <a:extLst>
              <a:ext uri="{FF2B5EF4-FFF2-40B4-BE49-F238E27FC236}">
                <a16:creationId xmlns:a16="http://schemas.microsoft.com/office/drawing/2014/main" id="{0FA61430-978E-4E1C-A6B0-34EA8C64740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72004" y="4627380"/>
            <a:ext cx="1703848" cy="1703848"/>
          </a:xfrm>
          <a:prstGeom prst="rect">
            <a:avLst/>
          </a:prstGeom>
        </p:spPr>
      </p:pic>
    </p:spTree>
    <p:extLst>
      <p:ext uri="{BB962C8B-B14F-4D97-AF65-F5344CB8AC3E}">
        <p14:creationId xmlns:p14="http://schemas.microsoft.com/office/powerpoint/2010/main" val="2102145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1BF5F97-4B9E-4502-9EEA-7E382599827A}"/>
              </a:ext>
            </a:extLst>
          </p:cNvPr>
          <p:cNvPicPr>
            <a:picLocks noChangeAspect="1"/>
          </p:cNvPicPr>
          <p:nvPr/>
        </p:nvPicPr>
        <p:blipFill>
          <a:blip r:embed="rId3"/>
          <a:stretch>
            <a:fillRect/>
          </a:stretch>
        </p:blipFill>
        <p:spPr>
          <a:xfrm>
            <a:off x="330935" y="930326"/>
            <a:ext cx="10973556" cy="5346587"/>
          </a:xfrm>
          <a:prstGeom prst="rect">
            <a:avLst/>
          </a:prstGeom>
          <a:ln w="12700">
            <a:solidFill>
              <a:schemeClr val="tx1"/>
            </a:solidFill>
          </a:ln>
          <a:effectLst>
            <a:outerShdw blurRad="50800" dist="38100" dir="2700000" algn="tl" rotWithShape="0">
              <a:prstClr val="black">
                <a:alpha val="40000"/>
              </a:prstClr>
            </a:outerShdw>
          </a:effectLst>
        </p:spPr>
      </p:pic>
      <p:sp>
        <p:nvSpPr>
          <p:cNvPr id="3" name="CuadroTexto 2">
            <a:extLst>
              <a:ext uri="{FF2B5EF4-FFF2-40B4-BE49-F238E27FC236}">
                <a16:creationId xmlns:a16="http://schemas.microsoft.com/office/drawing/2014/main" id="{CB708749-3319-4029-8ED8-DCC15449BDD4}"/>
              </a:ext>
            </a:extLst>
          </p:cNvPr>
          <p:cNvSpPr txBox="1"/>
          <p:nvPr/>
        </p:nvSpPr>
        <p:spPr>
          <a:xfrm>
            <a:off x="886263" y="283995"/>
            <a:ext cx="10944665"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Renovación sin cambio de plan </a:t>
            </a:r>
            <a:r>
              <a:rPr lang="es-PE" sz="3600" b="1" i="1" dirty="0">
                <a:solidFill>
                  <a:srgbClr val="8DC63F"/>
                </a:solidFill>
                <a:latin typeface="Arial" panose="020B0604020202020204" pitchFamily="34" charset="0"/>
                <a:cs typeface="Arial" panose="020B0604020202020204" pitchFamily="34" charset="0"/>
              </a:rPr>
              <a:t>(Portal)_</a:t>
            </a:r>
          </a:p>
        </p:txBody>
      </p:sp>
      <p:pic>
        <p:nvPicPr>
          <p:cNvPr id="5" name="Imagen 4">
            <a:extLst>
              <a:ext uri="{FF2B5EF4-FFF2-40B4-BE49-F238E27FC236}">
                <a16:creationId xmlns:a16="http://schemas.microsoft.com/office/drawing/2014/main" id="{C91DEECD-720E-410D-824D-961F30AFDF51}"/>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285871" y="2130400"/>
            <a:ext cx="3545057" cy="4146513"/>
          </a:xfrm>
          <a:prstGeom prst="rect">
            <a:avLst/>
          </a:prstGeom>
        </p:spPr>
      </p:pic>
      <p:sp>
        <p:nvSpPr>
          <p:cNvPr id="7" name="Bocadillo: ovalado 6">
            <a:extLst>
              <a:ext uri="{FF2B5EF4-FFF2-40B4-BE49-F238E27FC236}">
                <a16:creationId xmlns:a16="http://schemas.microsoft.com/office/drawing/2014/main" id="{E933FD18-B6CF-449A-906E-D26C43628CFF}"/>
              </a:ext>
            </a:extLst>
          </p:cNvPr>
          <p:cNvSpPr/>
          <p:nvPr/>
        </p:nvSpPr>
        <p:spPr>
          <a:xfrm>
            <a:off x="5584874" y="3899040"/>
            <a:ext cx="3601330" cy="1404479"/>
          </a:xfrm>
          <a:prstGeom prst="wedgeEllipseCallout">
            <a:avLst>
              <a:gd name="adj1" fmla="val 70573"/>
              <a:gd name="adj2" fmla="val -65709"/>
            </a:avLst>
          </a:prstGeom>
          <a:solidFill>
            <a:schemeClr val="bg1"/>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CuadroTexto 7">
            <a:extLst>
              <a:ext uri="{FF2B5EF4-FFF2-40B4-BE49-F238E27FC236}">
                <a16:creationId xmlns:a16="http://schemas.microsoft.com/office/drawing/2014/main" id="{95851E96-0787-49A8-ABFC-A0BAFB335923}"/>
              </a:ext>
            </a:extLst>
          </p:cNvPr>
          <p:cNvSpPr txBox="1"/>
          <p:nvPr/>
        </p:nvSpPr>
        <p:spPr>
          <a:xfrm>
            <a:off x="5806991" y="4133010"/>
            <a:ext cx="3157096" cy="1077218"/>
          </a:xfrm>
          <a:prstGeom prst="rect">
            <a:avLst/>
          </a:prstGeom>
          <a:noFill/>
        </p:spPr>
        <p:txBody>
          <a:bodyPr wrap="square" rtlCol="0" anchor="ctr">
            <a:spAutoFit/>
          </a:bodyPr>
          <a:lstStyle/>
          <a:p>
            <a:pPr algn="ctr"/>
            <a:r>
              <a:rPr lang="es-PE" sz="1600" dirty="0"/>
              <a:t>Cuando la orden de penalidad y la de renovación, estén pagadas, avanzamos la orden para el recojo del equipo</a:t>
            </a:r>
          </a:p>
        </p:txBody>
      </p:sp>
    </p:spTree>
    <p:extLst>
      <p:ext uri="{BB962C8B-B14F-4D97-AF65-F5344CB8AC3E}">
        <p14:creationId xmlns:p14="http://schemas.microsoft.com/office/powerpoint/2010/main" val="3790492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2D6D25D-F665-4FC7-9D85-61E22856ADC0}"/>
              </a:ext>
            </a:extLst>
          </p:cNvPr>
          <p:cNvPicPr>
            <a:picLocks noChangeAspect="1"/>
          </p:cNvPicPr>
          <p:nvPr/>
        </p:nvPicPr>
        <p:blipFill>
          <a:blip r:embed="rId3"/>
          <a:stretch>
            <a:fillRect/>
          </a:stretch>
        </p:blipFill>
        <p:spPr>
          <a:xfrm>
            <a:off x="1070565" y="1060253"/>
            <a:ext cx="3704635" cy="2129958"/>
          </a:xfrm>
          <a:prstGeom prst="rect">
            <a:avLst/>
          </a:prstGeom>
          <a:ln w="12700">
            <a:solidFill>
              <a:schemeClr val="tx1"/>
            </a:solidFill>
          </a:ln>
          <a:effectLst>
            <a:outerShdw blurRad="50800" dist="38100" dir="2700000" algn="tl" rotWithShape="0">
              <a:prstClr val="black">
                <a:alpha val="40000"/>
              </a:prstClr>
            </a:outerShdw>
          </a:effectLst>
        </p:spPr>
      </p:pic>
      <p:sp>
        <p:nvSpPr>
          <p:cNvPr id="3" name="CuadroTexto 2">
            <a:extLst>
              <a:ext uri="{FF2B5EF4-FFF2-40B4-BE49-F238E27FC236}">
                <a16:creationId xmlns:a16="http://schemas.microsoft.com/office/drawing/2014/main" id="{77292237-C7E4-4AC2-8A94-A6F85A8AB028}"/>
              </a:ext>
            </a:extLst>
          </p:cNvPr>
          <p:cNvSpPr txBox="1"/>
          <p:nvPr/>
        </p:nvSpPr>
        <p:spPr>
          <a:xfrm>
            <a:off x="886263" y="283995"/>
            <a:ext cx="10944665"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Renovación sin cambio de plan </a:t>
            </a:r>
            <a:r>
              <a:rPr lang="es-PE" sz="3600" b="1" i="1" dirty="0">
                <a:solidFill>
                  <a:srgbClr val="8DC63F"/>
                </a:solidFill>
                <a:latin typeface="Arial" panose="020B0604020202020204" pitchFamily="34" charset="0"/>
                <a:cs typeface="Arial" panose="020B0604020202020204" pitchFamily="34" charset="0"/>
              </a:rPr>
              <a:t>(Portal)_</a:t>
            </a:r>
          </a:p>
        </p:txBody>
      </p:sp>
      <p:pic>
        <p:nvPicPr>
          <p:cNvPr id="4" name="Imagen 3">
            <a:extLst>
              <a:ext uri="{FF2B5EF4-FFF2-40B4-BE49-F238E27FC236}">
                <a16:creationId xmlns:a16="http://schemas.microsoft.com/office/drawing/2014/main" id="{FF610351-CF4F-440B-9DA4-2367413FE80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629" b="98310" l="5477" r="96146">
                        <a14:foregroundMark x1="6085" y1="41146" x2="5477" y2="36958"/>
                        <a14:foregroundMark x1="34888" y1="5364" x2="57809" y2="4702"/>
                        <a14:foregroundMark x1="57809" y1="4702" x2="59635" y2="8597"/>
                        <a14:foregroundMark x1="38540" y1="8450" x2="54158" y2="18883"/>
                        <a14:foregroundMark x1="42799" y1="20426" x2="43408" y2="24541"/>
                        <a14:foregroundMark x1="55984" y1="20426" x2="54767" y2="23659"/>
                        <a14:foregroundMark x1="83164" y1="55768" x2="87424" y2="58560"/>
                        <a14:foregroundMark x1="23124" y1="51433" x2="24544" y2="50257"/>
                        <a14:foregroundMark x1="82353" y1="60250" x2="82353" y2="59956"/>
                        <a14:foregroundMark x1="27789" y1="98016" x2="64909" y2="98016"/>
                        <a14:foregroundMark x1="64909" y1="98016" x2="73631" y2="97722"/>
                        <a14:foregroundMark x1="65112" y1="92359" x2="87018" y2="94269"/>
                        <a14:foregroundMark x1="17039" y1="95077" x2="38134" y2="92873"/>
                        <a14:foregroundMark x1="38134" y1="92873" x2="39148" y2="92359"/>
                        <a14:foregroundMark x1="10548" y1="95812" x2="24746" y2="97869"/>
                        <a14:foregroundMark x1="5680" y1="96179" x2="15213" y2="97428"/>
                        <a14:foregroundMark x1="78905" y1="98310" x2="96146" y2="96326"/>
                        <a14:foregroundMark x1="86207" y1="61425" x2="87018" y2="59735"/>
                      </a14:backgroundRemoval>
                    </a14:imgEffect>
                  </a14:imgLayer>
                </a14:imgProps>
              </a:ext>
              <a:ext uri="{28A0092B-C50C-407E-A947-70E740481C1C}">
                <a14:useLocalDpi xmlns:a14="http://schemas.microsoft.com/office/drawing/2010/main"/>
              </a:ext>
            </a:extLst>
          </a:blip>
          <a:srcRect b="2023"/>
          <a:stretch/>
        </p:blipFill>
        <p:spPr>
          <a:xfrm>
            <a:off x="9630503" y="492161"/>
            <a:ext cx="2200425" cy="5951705"/>
          </a:xfrm>
          <a:prstGeom prst="rect">
            <a:avLst/>
          </a:prstGeom>
        </p:spPr>
      </p:pic>
      <p:pic>
        <p:nvPicPr>
          <p:cNvPr id="8" name="Imagen 7">
            <a:extLst>
              <a:ext uri="{FF2B5EF4-FFF2-40B4-BE49-F238E27FC236}">
                <a16:creationId xmlns:a16="http://schemas.microsoft.com/office/drawing/2014/main" id="{0B49B91D-FB50-48A0-A777-9AA185B8585A}"/>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2105406" y="2590229"/>
            <a:ext cx="6865280" cy="3853637"/>
          </a:xfrm>
          <a:prstGeom prst="rect">
            <a:avLst/>
          </a:prstGeom>
          <a:ln w="12700">
            <a:solidFill>
              <a:schemeClr val="tx1"/>
            </a:solidFill>
          </a:ln>
          <a:effectLst>
            <a:outerShdw blurRad="50800" dist="38100" dir="2700000" algn="tl" rotWithShape="0">
              <a:prstClr val="black">
                <a:alpha val="40000"/>
              </a:prstClr>
            </a:outerShdw>
          </a:effectLst>
        </p:spPr>
      </p:pic>
      <p:sp>
        <p:nvSpPr>
          <p:cNvPr id="6" name="Bocadillo: ovalado 5">
            <a:extLst>
              <a:ext uri="{FF2B5EF4-FFF2-40B4-BE49-F238E27FC236}">
                <a16:creationId xmlns:a16="http://schemas.microsoft.com/office/drawing/2014/main" id="{5F6F2EF5-A285-4C46-88C1-ACB3CCDF193D}"/>
              </a:ext>
            </a:extLst>
          </p:cNvPr>
          <p:cNvSpPr/>
          <p:nvPr/>
        </p:nvSpPr>
        <p:spPr>
          <a:xfrm>
            <a:off x="5626100" y="1554977"/>
            <a:ext cx="3682508" cy="1505723"/>
          </a:xfrm>
          <a:prstGeom prst="wedgeEllipseCallout">
            <a:avLst>
              <a:gd name="adj1" fmla="val 70573"/>
              <a:gd name="adj2" fmla="val -65709"/>
            </a:avLst>
          </a:prstGeom>
          <a:solidFill>
            <a:schemeClr val="bg1"/>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CuadroTexto 6">
            <a:extLst>
              <a:ext uri="{FF2B5EF4-FFF2-40B4-BE49-F238E27FC236}">
                <a16:creationId xmlns:a16="http://schemas.microsoft.com/office/drawing/2014/main" id="{8EC83DCB-A543-4CD1-84D8-9C81D8B2EA6C}"/>
              </a:ext>
            </a:extLst>
          </p:cNvPr>
          <p:cNvSpPr txBox="1"/>
          <p:nvPr/>
        </p:nvSpPr>
        <p:spPr>
          <a:xfrm>
            <a:off x="5888806" y="1769229"/>
            <a:ext cx="3157096" cy="1077218"/>
          </a:xfrm>
          <a:prstGeom prst="rect">
            <a:avLst/>
          </a:prstGeom>
          <a:noFill/>
        </p:spPr>
        <p:txBody>
          <a:bodyPr wrap="square" rtlCol="0" anchor="ctr">
            <a:spAutoFit/>
          </a:bodyPr>
          <a:lstStyle/>
          <a:p>
            <a:pPr algn="ctr"/>
            <a:r>
              <a:rPr lang="es-PE" sz="1600" dirty="0"/>
              <a:t>Para poder asociar el SIM e IMEI, lo haremos con la Interfaz, accediendo a través de la ruta indicada a la izquierda.</a:t>
            </a:r>
          </a:p>
        </p:txBody>
      </p:sp>
      <p:sp>
        <p:nvSpPr>
          <p:cNvPr id="9" name="Bocadillo: rectángulo con esquinas redondeadas 8">
            <a:extLst>
              <a:ext uri="{FF2B5EF4-FFF2-40B4-BE49-F238E27FC236}">
                <a16:creationId xmlns:a16="http://schemas.microsoft.com/office/drawing/2014/main" id="{D59E7EB9-75A4-442E-B65B-F9DB49523717}"/>
              </a:ext>
            </a:extLst>
          </p:cNvPr>
          <p:cNvSpPr/>
          <p:nvPr/>
        </p:nvSpPr>
        <p:spPr>
          <a:xfrm>
            <a:off x="7137399" y="4720603"/>
            <a:ext cx="2903703" cy="884835"/>
          </a:xfrm>
          <a:prstGeom prst="wedgeRoundRectCallout">
            <a:avLst>
              <a:gd name="adj1" fmla="val 51590"/>
              <a:gd name="adj2" fmla="val -134024"/>
              <a:gd name="adj3" fmla="val 16667"/>
            </a:avLst>
          </a:prstGeom>
          <a:solidFill>
            <a:schemeClr val="bg1"/>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CuadroTexto 9">
            <a:extLst>
              <a:ext uri="{FF2B5EF4-FFF2-40B4-BE49-F238E27FC236}">
                <a16:creationId xmlns:a16="http://schemas.microsoft.com/office/drawing/2014/main" id="{F6547A3F-7587-45D6-9741-3599525EAA29}"/>
              </a:ext>
            </a:extLst>
          </p:cNvPr>
          <p:cNvSpPr txBox="1"/>
          <p:nvPr/>
        </p:nvSpPr>
        <p:spPr>
          <a:xfrm>
            <a:off x="7010702" y="4870632"/>
            <a:ext cx="3157096" cy="584775"/>
          </a:xfrm>
          <a:prstGeom prst="rect">
            <a:avLst/>
          </a:prstGeom>
          <a:noFill/>
        </p:spPr>
        <p:txBody>
          <a:bodyPr wrap="square" rtlCol="0" anchor="ctr">
            <a:spAutoFit/>
          </a:bodyPr>
          <a:lstStyle/>
          <a:p>
            <a:pPr algn="ctr"/>
            <a:r>
              <a:rPr lang="es-PE" sz="1600" dirty="0"/>
              <a:t>Finalmente, colocamos el IMEI y SIM y pulsamos “Guardar”</a:t>
            </a:r>
          </a:p>
        </p:txBody>
      </p:sp>
    </p:spTree>
    <p:extLst>
      <p:ext uri="{BB962C8B-B14F-4D97-AF65-F5344CB8AC3E}">
        <p14:creationId xmlns:p14="http://schemas.microsoft.com/office/powerpoint/2010/main" val="1670296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44767E35-8837-4546-9978-EBF6A78F4EC8}"/>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7523" y="1395175"/>
            <a:ext cx="5868852" cy="4584365"/>
          </a:xfrm>
          <a:prstGeom prst="rect">
            <a:avLst/>
          </a:prstGeom>
        </p:spPr>
      </p:pic>
      <p:pic>
        <p:nvPicPr>
          <p:cNvPr id="3" name="zoom_0">
            <a:hlinkClick r:id="" action="ppaction://media"/>
            <a:extLst>
              <a:ext uri="{FF2B5EF4-FFF2-40B4-BE49-F238E27FC236}">
                <a16:creationId xmlns:a16="http://schemas.microsoft.com/office/drawing/2014/main" id="{1ABBA631-98FC-4545-A001-B9830D4FAE9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34715" y="3403252"/>
            <a:ext cx="2763789" cy="1606069"/>
          </a:xfrm>
          <a:prstGeom prst="rect">
            <a:avLst/>
          </a:prstGeom>
        </p:spPr>
      </p:pic>
      <p:sp>
        <p:nvSpPr>
          <p:cNvPr id="4" name="CuadroTexto 3">
            <a:extLst>
              <a:ext uri="{FF2B5EF4-FFF2-40B4-BE49-F238E27FC236}">
                <a16:creationId xmlns:a16="http://schemas.microsoft.com/office/drawing/2014/main" id="{5450DDBF-AE13-49A1-87B5-D036789F1DFA}"/>
              </a:ext>
            </a:extLst>
          </p:cNvPr>
          <p:cNvSpPr txBox="1"/>
          <p:nvPr/>
        </p:nvSpPr>
        <p:spPr>
          <a:xfrm>
            <a:off x="912767" y="376760"/>
            <a:ext cx="10944665"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Renovación sin cambio de plan </a:t>
            </a:r>
            <a:r>
              <a:rPr lang="es-PE" sz="3600" b="1" i="1" dirty="0">
                <a:solidFill>
                  <a:srgbClr val="8DC63F"/>
                </a:solidFill>
                <a:latin typeface="Arial" panose="020B0604020202020204" pitchFamily="34" charset="0"/>
                <a:cs typeface="Arial" panose="020B0604020202020204" pitchFamily="34" charset="0"/>
              </a:rPr>
              <a:t>(Portal)_</a:t>
            </a:r>
          </a:p>
        </p:txBody>
      </p:sp>
      <p:pic>
        <p:nvPicPr>
          <p:cNvPr id="5" name="Imagen 4">
            <a:extLst>
              <a:ext uri="{FF2B5EF4-FFF2-40B4-BE49-F238E27FC236}">
                <a16:creationId xmlns:a16="http://schemas.microsoft.com/office/drawing/2014/main" id="{ACA50AA1-3869-4688-B2D4-FC5D1339E945}"/>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862718" y="1395175"/>
            <a:ext cx="2176343" cy="5072622"/>
          </a:xfrm>
          <a:prstGeom prst="rect">
            <a:avLst/>
          </a:prstGeom>
        </p:spPr>
      </p:pic>
      <p:sp>
        <p:nvSpPr>
          <p:cNvPr id="6" name="Bocadillo: ovalado 5">
            <a:extLst>
              <a:ext uri="{FF2B5EF4-FFF2-40B4-BE49-F238E27FC236}">
                <a16:creationId xmlns:a16="http://schemas.microsoft.com/office/drawing/2014/main" id="{67C91337-EEF0-4EB6-A6DB-03CA66E577C7}"/>
              </a:ext>
            </a:extLst>
          </p:cNvPr>
          <p:cNvSpPr/>
          <p:nvPr/>
        </p:nvSpPr>
        <p:spPr>
          <a:xfrm>
            <a:off x="5180210" y="1395175"/>
            <a:ext cx="3682508" cy="1505723"/>
          </a:xfrm>
          <a:prstGeom prst="wedgeEllipseCallout">
            <a:avLst>
              <a:gd name="adj1" fmla="val 60497"/>
              <a:gd name="adj2" fmla="val 50467"/>
            </a:avLst>
          </a:prstGeom>
          <a:solidFill>
            <a:schemeClr val="bg1"/>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CuadroTexto 6">
            <a:extLst>
              <a:ext uri="{FF2B5EF4-FFF2-40B4-BE49-F238E27FC236}">
                <a16:creationId xmlns:a16="http://schemas.microsoft.com/office/drawing/2014/main" id="{88C2BEBF-2827-4408-90AC-6A43E4822D92}"/>
              </a:ext>
            </a:extLst>
          </p:cNvPr>
          <p:cNvSpPr txBox="1"/>
          <p:nvPr/>
        </p:nvSpPr>
        <p:spPr>
          <a:xfrm>
            <a:off x="5486876" y="1663063"/>
            <a:ext cx="3157096" cy="1077218"/>
          </a:xfrm>
          <a:prstGeom prst="rect">
            <a:avLst/>
          </a:prstGeom>
          <a:noFill/>
        </p:spPr>
        <p:txBody>
          <a:bodyPr wrap="square" rtlCol="0" anchor="ctr">
            <a:spAutoFit/>
          </a:bodyPr>
          <a:lstStyle/>
          <a:p>
            <a:pPr algn="ctr"/>
            <a:r>
              <a:rPr lang="es-PE" sz="1600" dirty="0"/>
              <a:t>Veamos una simulación de la creación de una orden de “Cambio de Modelo entre Tecnologías Distintas”</a:t>
            </a:r>
          </a:p>
        </p:txBody>
      </p:sp>
    </p:spTree>
    <p:extLst>
      <p:ext uri="{BB962C8B-B14F-4D97-AF65-F5344CB8AC3E}">
        <p14:creationId xmlns:p14="http://schemas.microsoft.com/office/powerpoint/2010/main" val="390200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6F354DC-A2C3-4A00-8842-32E6A867261D}"/>
              </a:ext>
            </a:extLst>
          </p:cNvPr>
          <p:cNvSpPr/>
          <p:nvPr/>
        </p:nvSpPr>
        <p:spPr>
          <a:xfrm>
            <a:off x="431497" y="1340440"/>
            <a:ext cx="8797112" cy="1015663"/>
          </a:xfrm>
          <a:prstGeom prst="rect">
            <a:avLst/>
          </a:prstGeom>
          <a:solidFill>
            <a:schemeClr val="accent3">
              <a:lumMod val="20000"/>
              <a:lumOff val="80000"/>
            </a:schemeClr>
          </a:solidFill>
          <a:ln w="38100">
            <a:solidFill>
              <a:srgbClr val="4D4D4D"/>
            </a:solidFill>
            <a:prstDash val="sysDash"/>
          </a:ln>
        </p:spPr>
        <p:txBody>
          <a:bodyPr wrap="square" anchor="ctr">
            <a:spAutoFit/>
          </a:bodyPr>
          <a:lstStyle/>
          <a:p>
            <a:r>
              <a:rPr lang="es-PE" sz="2000" dirty="0">
                <a:solidFill>
                  <a:srgbClr val="4D4D4D"/>
                </a:solidFill>
              </a:rPr>
              <a:t>En algunos escenarios, la Permanencia por Beneficio no figura en sistema, a pesar de que el cliente debería de tenerla asignada. En estos casos, hay que realizar el cálculo manual y cobrarlo con una orden manual de Pago de Penalidades.</a:t>
            </a:r>
          </a:p>
        </p:txBody>
      </p:sp>
      <p:sp>
        <p:nvSpPr>
          <p:cNvPr id="6" name="CuadroTexto 5">
            <a:extLst>
              <a:ext uri="{FF2B5EF4-FFF2-40B4-BE49-F238E27FC236}">
                <a16:creationId xmlns:a16="http://schemas.microsoft.com/office/drawing/2014/main" id="{025935E9-A9F7-46E5-B5D8-840D4331F54C}"/>
              </a:ext>
            </a:extLst>
          </p:cNvPr>
          <p:cNvSpPr txBox="1"/>
          <p:nvPr/>
        </p:nvSpPr>
        <p:spPr>
          <a:xfrm>
            <a:off x="886263" y="283995"/>
            <a:ext cx="10944665"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Pago de Devolución de Beneficio </a:t>
            </a:r>
            <a:r>
              <a:rPr lang="es-PE" sz="3600" b="1" i="1" dirty="0">
                <a:solidFill>
                  <a:srgbClr val="8DC63F"/>
                </a:solidFill>
                <a:latin typeface="Arial" panose="020B0604020202020204" pitchFamily="34" charset="0"/>
                <a:cs typeface="Arial" panose="020B0604020202020204" pitchFamily="34" charset="0"/>
              </a:rPr>
              <a:t>(Penalidad)</a:t>
            </a:r>
            <a:r>
              <a:rPr lang="es-PE" sz="3600" b="1" i="1" dirty="0">
                <a:solidFill>
                  <a:srgbClr val="4D4D4D"/>
                </a:solidFill>
                <a:latin typeface="Arial" panose="020B0604020202020204" pitchFamily="34" charset="0"/>
                <a:cs typeface="Arial" panose="020B0604020202020204" pitchFamily="34" charset="0"/>
              </a:rPr>
              <a:t> </a:t>
            </a:r>
            <a:r>
              <a:rPr lang="es-PE" sz="3600" b="1" i="1" dirty="0">
                <a:solidFill>
                  <a:srgbClr val="8DC63F"/>
                </a:solidFill>
                <a:latin typeface="Arial" panose="020B0604020202020204" pitchFamily="34" charset="0"/>
                <a:cs typeface="Arial" panose="020B0604020202020204" pitchFamily="34" charset="0"/>
              </a:rPr>
              <a:t>_</a:t>
            </a:r>
          </a:p>
        </p:txBody>
      </p:sp>
      <p:pic>
        <p:nvPicPr>
          <p:cNvPr id="7" name="Imagen 6">
            <a:extLst>
              <a:ext uri="{FF2B5EF4-FFF2-40B4-BE49-F238E27FC236}">
                <a16:creationId xmlns:a16="http://schemas.microsoft.com/office/drawing/2014/main" id="{7E32E890-02AC-46A5-924B-A14B523FBC63}"/>
              </a:ext>
            </a:extLst>
          </p:cNvPr>
          <p:cNvPicPr>
            <a:picLocks noChangeAspect="1"/>
          </p:cNvPicPr>
          <p:nvPr/>
        </p:nvPicPr>
        <p:blipFill>
          <a:blip r:embed="rId3"/>
          <a:stretch>
            <a:fillRect/>
          </a:stretch>
        </p:blipFill>
        <p:spPr>
          <a:xfrm>
            <a:off x="324547" y="2899092"/>
            <a:ext cx="11469636" cy="3024630"/>
          </a:xfrm>
          <a:prstGeom prst="rect">
            <a:avLst/>
          </a:prstGeom>
          <a:ln w="12700">
            <a:solidFill>
              <a:schemeClr val="tx1"/>
            </a:solidFill>
          </a:ln>
          <a:effectLst>
            <a:outerShdw blurRad="50800" dist="38100" dir="2700000" algn="tl" rotWithShape="0">
              <a:prstClr val="black">
                <a:alpha val="40000"/>
              </a:prstClr>
            </a:outerShdw>
          </a:effectLst>
        </p:spPr>
      </p:pic>
      <p:pic>
        <p:nvPicPr>
          <p:cNvPr id="3" name="Imagen 2">
            <a:extLst>
              <a:ext uri="{FF2B5EF4-FFF2-40B4-BE49-F238E27FC236}">
                <a16:creationId xmlns:a16="http://schemas.microsoft.com/office/drawing/2014/main" id="{80047A72-1B2D-46E7-A94F-42F176901E6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475948" y="1066841"/>
            <a:ext cx="2227554" cy="5399870"/>
          </a:xfrm>
          <a:prstGeom prst="rect">
            <a:avLst/>
          </a:prstGeom>
        </p:spPr>
      </p:pic>
      <p:sp>
        <p:nvSpPr>
          <p:cNvPr id="8" name="CuadroTexto 7">
            <a:extLst>
              <a:ext uri="{FF2B5EF4-FFF2-40B4-BE49-F238E27FC236}">
                <a16:creationId xmlns:a16="http://schemas.microsoft.com/office/drawing/2014/main" id="{7A1A9B21-717F-4266-93D7-85AC39C5161B}"/>
              </a:ext>
            </a:extLst>
          </p:cNvPr>
          <p:cNvSpPr txBox="1"/>
          <p:nvPr/>
        </p:nvSpPr>
        <p:spPr>
          <a:xfrm rot="1875640">
            <a:off x="10651199" y="319953"/>
            <a:ext cx="1272208" cy="461665"/>
          </a:xfrm>
          <a:prstGeom prst="rect">
            <a:avLst/>
          </a:prstGeom>
          <a:solidFill>
            <a:srgbClr val="FFFF00"/>
          </a:solidFill>
        </p:spPr>
        <p:txBody>
          <a:bodyPr wrap="square" rtlCol="0" anchor="ctr">
            <a:spAutoFit/>
          </a:bodyPr>
          <a:lstStyle/>
          <a:p>
            <a:pPr algn="ctr"/>
            <a:r>
              <a:rPr lang="es-PE" sz="2400" b="1" dirty="0">
                <a:solidFill>
                  <a:srgbClr val="FF0000"/>
                </a:solidFill>
              </a:rPr>
              <a:t>Manual</a:t>
            </a:r>
          </a:p>
        </p:txBody>
      </p:sp>
    </p:spTree>
    <p:extLst>
      <p:ext uri="{BB962C8B-B14F-4D97-AF65-F5344CB8AC3E}">
        <p14:creationId xmlns:p14="http://schemas.microsoft.com/office/powerpoint/2010/main" val="562722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C02C894-684B-4D81-B710-6691C9982AD6}"/>
              </a:ext>
            </a:extLst>
          </p:cNvPr>
          <p:cNvPicPr>
            <a:picLocks noChangeAspect="1"/>
          </p:cNvPicPr>
          <p:nvPr/>
        </p:nvPicPr>
        <p:blipFill>
          <a:blip r:embed="rId3"/>
          <a:stretch>
            <a:fillRect/>
          </a:stretch>
        </p:blipFill>
        <p:spPr>
          <a:xfrm>
            <a:off x="356312" y="930326"/>
            <a:ext cx="11474616" cy="3200814"/>
          </a:xfrm>
          <a:prstGeom prst="rect">
            <a:avLst/>
          </a:prstGeom>
          <a:ln w="12700">
            <a:solidFill>
              <a:schemeClr val="tx1"/>
            </a:solidFill>
          </a:ln>
          <a:effectLst>
            <a:outerShdw blurRad="50800" dist="38100" dir="2700000" algn="tl" rotWithShape="0">
              <a:prstClr val="black">
                <a:alpha val="40000"/>
              </a:prstClr>
            </a:outerShdw>
          </a:effectLst>
        </p:spPr>
      </p:pic>
      <p:sp>
        <p:nvSpPr>
          <p:cNvPr id="3" name="CuadroTexto 2">
            <a:extLst>
              <a:ext uri="{FF2B5EF4-FFF2-40B4-BE49-F238E27FC236}">
                <a16:creationId xmlns:a16="http://schemas.microsoft.com/office/drawing/2014/main" id="{D713EFE6-35E0-4032-8CA1-F3CFF48E0433}"/>
              </a:ext>
            </a:extLst>
          </p:cNvPr>
          <p:cNvSpPr txBox="1"/>
          <p:nvPr/>
        </p:nvSpPr>
        <p:spPr>
          <a:xfrm>
            <a:off x="886263" y="283995"/>
            <a:ext cx="10944665"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Pago de Devolución de Beneficio </a:t>
            </a:r>
            <a:r>
              <a:rPr lang="es-PE" sz="3600" b="1" i="1" dirty="0">
                <a:solidFill>
                  <a:srgbClr val="8DC63F"/>
                </a:solidFill>
                <a:latin typeface="Arial" panose="020B0604020202020204" pitchFamily="34" charset="0"/>
                <a:cs typeface="Arial" panose="020B0604020202020204" pitchFamily="34" charset="0"/>
              </a:rPr>
              <a:t>(Penalidad)</a:t>
            </a:r>
            <a:r>
              <a:rPr lang="es-PE" sz="3600" b="1" i="1" dirty="0">
                <a:solidFill>
                  <a:srgbClr val="4D4D4D"/>
                </a:solidFill>
                <a:latin typeface="Arial" panose="020B0604020202020204" pitchFamily="34" charset="0"/>
                <a:cs typeface="Arial" panose="020B0604020202020204" pitchFamily="34" charset="0"/>
              </a:rPr>
              <a:t> </a:t>
            </a:r>
            <a:r>
              <a:rPr lang="es-PE" sz="3600" b="1" i="1" dirty="0">
                <a:solidFill>
                  <a:srgbClr val="8DC63F"/>
                </a:solidFill>
                <a:latin typeface="Arial" panose="020B0604020202020204" pitchFamily="34" charset="0"/>
                <a:cs typeface="Arial" panose="020B0604020202020204" pitchFamily="34" charset="0"/>
              </a:rPr>
              <a:t>_</a:t>
            </a:r>
          </a:p>
        </p:txBody>
      </p:sp>
      <p:pic>
        <p:nvPicPr>
          <p:cNvPr id="4" name="Imagen 3">
            <a:extLst>
              <a:ext uri="{FF2B5EF4-FFF2-40B4-BE49-F238E27FC236}">
                <a16:creationId xmlns:a16="http://schemas.microsoft.com/office/drawing/2014/main" id="{C6347860-979D-4443-8AAB-26B061DBA1F2}"/>
              </a:ext>
            </a:extLst>
          </p:cNvPr>
          <p:cNvPicPr>
            <a:picLocks noChangeAspect="1"/>
          </p:cNvPicPr>
          <p:nvPr/>
        </p:nvPicPr>
        <p:blipFill>
          <a:blip r:embed="rId4"/>
          <a:stretch>
            <a:fillRect/>
          </a:stretch>
        </p:blipFill>
        <p:spPr>
          <a:xfrm>
            <a:off x="4777823" y="2269641"/>
            <a:ext cx="6884090" cy="4065510"/>
          </a:xfrm>
          <a:prstGeom prst="rect">
            <a:avLst/>
          </a:prstGeom>
          <a:ln w="12700">
            <a:solidFill>
              <a:schemeClr val="tx1"/>
            </a:solidFill>
          </a:ln>
          <a:effectLst>
            <a:outerShdw blurRad="50800" dist="38100" dir="2700000" algn="tl" rotWithShape="0">
              <a:prstClr val="black">
                <a:alpha val="40000"/>
              </a:prstClr>
            </a:outerShdw>
          </a:effectLst>
        </p:spPr>
      </p:pic>
      <p:sp>
        <p:nvSpPr>
          <p:cNvPr id="5" name="Rectángulo 4">
            <a:extLst>
              <a:ext uri="{FF2B5EF4-FFF2-40B4-BE49-F238E27FC236}">
                <a16:creationId xmlns:a16="http://schemas.microsoft.com/office/drawing/2014/main" id="{53CA1B66-E6FA-45BF-B026-313261C4F404}"/>
              </a:ext>
            </a:extLst>
          </p:cNvPr>
          <p:cNvSpPr/>
          <p:nvPr/>
        </p:nvSpPr>
        <p:spPr>
          <a:xfrm>
            <a:off x="403160" y="5134822"/>
            <a:ext cx="4205648" cy="1200329"/>
          </a:xfrm>
          <a:prstGeom prst="rect">
            <a:avLst/>
          </a:prstGeom>
          <a:solidFill>
            <a:schemeClr val="accent5">
              <a:lumMod val="20000"/>
              <a:lumOff val="80000"/>
            </a:schemeClr>
          </a:solidFill>
          <a:ln w="38100">
            <a:solidFill>
              <a:srgbClr val="0154A0"/>
            </a:solidFill>
            <a:prstDash val="sysDash"/>
          </a:ln>
        </p:spPr>
        <p:txBody>
          <a:bodyPr wrap="square" anchor="ctr">
            <a:spAutoFit/>
          </a:bodyPr>
          <a:lstStyle/>
          <a:p>
            <a:r>
              <a:rPr lang="es-PE" dirty="0">
                <a:solidFill>
                  <a:srgbClr val="0154A0"/>
                </a:solidFill>
              </a:rPr>
              <a:t>En el ítem de la orden, en el campo “Precio Excepción” se debe colocar el monto de la Devolución de Beneficio que el cliente tendrá que pagar.</a:t>
            </a:r>
          </a:p>
        </p:txBody>
      </p:sp>
      <p:sp>
        <p:nvSpPr>
          <p:cNvPr id="7" name="CuadroTexto 6">
            <a:extLst>
              <a:ext uri="{FF2B5EF4-FFF2-40B4-BE49-F238E27FC236}">
                <a16:creationId xmlns:a16="http://schemas.microsoft.com/office/drawing/2014/main" id="{EAFB3E25-B0E5-497C-946A-E1F8989383EB}"/>
              </a:ext>
            </a:extLst>
          </p:cNvPr>
          <p:cNvSpPr txBox="1"/>
          <p:nvPr/>
        </p:nvSpPr>
        <p:spPr>
          <a:xfrm rot="1875640">
            <a:off x="10651199" y="319953"/>
            <a:ext cx="1272208" cy="461665"/>
          </a:xfrm>
          <a:prstGeom prst="rect">
            <a:avLst/>
          </a:prstGeom>
          <a:solidFill>
            <a:srgbClr val="FFFF00"/>
          </a:solidFill>
        </p:spPr>
        <p:txBody>
          <a:bodyPr wrap="square" rtlCol="0" anchor="ctr">
            <a:spAutoFit/>
          </a:bodyPr>
          <a:lstStyle/>
          <a:p>
            <a:pPr algn="ctr"/>
            <a:r>
              <a:rPr lang="es-PE" sz="2400" b="1" dirty="0">
                <a:solidFill>
                  <a:srgbClr val="FF0000"/>
                </a:solidFill>
              </a:rPr>
              <a:t>Manual</a:t>
            </a:r>
          </a:p>
        </p:txBody>
      </p:sp>
    </p:spTree>
    <p:extLst>
      <p:ext uri="{BB962C8B-B14F-4D97-AF65-F5344CB8AC3E}">
        <p14:creationId xmlns:p14="http://schemas.microsoft.com/office/powerpoint/2010/main" val="936347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475909E-51B8-4538-99FA-01F1A492D112}"/>
              </a:ext>
            </a:extLst>
          </p:cNvPr>
          <p:cNvSpPr txBox="1"/>
          <p:nvPr/>
        </p:nvSpPr>
        <p:spPr>
          <a:xfrm>
            <a:off x="886263" y="283995"/>
            <a:ext cx="10944665"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Buenas prácticas_</a:t>
            </a:r>
            <a:endParaRPr lang="es-PE" sz="3600" b="1" i="1" dirty="0">
              <a:solidFill>
                <a:srgbClr val="8DC63F"/>
              </a:solidFill>
              <a:latin typeface="Arial" panose="020B0604020202020204" pitchFamily="34" charset="0"/>
              <a:cs typeface="Arial" panose="020B0604020202020204" pitchFamily="34" charset="0"/>
            </a:endParaRPr>
          </a:p>
        </p:txBody>
      </p:sp>
      <p:pic>
        <p:nvPicPr>
          <p:cNvPr id="3" name="Picture 4" descr="http://www.iconsplace.com/icons/preview/orange/idea-256.png">
            <a:extLst>
              <a:ext uri="{FF2B5EF4-FFF2-40B4-BE49-F238E27FC236}">
                <a16:creationId xmlns:a16="http://schemas.microsoft.com/office/drawing/2014/main" id="{552342BE-0A5D-429C-B76B-26DBC95C71D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64086" y="1217037"/>
            <a:ext cx="884829" cy="884829"/>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552B4C52-8642-4814-B03F-C96BE05B745D}"/>
              </a:ext>
            </a:extLst>
          </p:cNvPr>
          <p:cNvSpPr/>
          <p:nvPr/>
        </p:nvSpPr>
        <p:spPr>
          <a:xfrm>
            <a:off x="3151105" y="1224554"/>
            <a:ext cx="7315259" cy="923330"/>
          </a:xfrm>
          <a:prstGeom prst="rect">
            <a:avLst/>
          </a:prstGeom>
        </p:spPr>
        <p:txBody>
          <a:bodyPr wrap="square">
            <a:spAutoFit/>
          </a:bodyPr>
          <a:lstStyle/>
          <a:p>
            <a:r>
              <a:rPr lang="es-ES" i="1" dirty="0">
                <a:solidFill>
                  <a:srgbClr val="FF6702"/>
                </a:solidFill>
                <a:latin typeface="Arial" panose="020B0604020202020204" pitchFamily="34" charset="0"/>
                <a:cs typeface="Arial" panose="020B0604020202020204" pitchFamily="34" charset="0"/>
              </a:rPr>
              <a:t>Recuerda que las ordenes atendidas para renovación sin cambio de plan, son atendidas por la interfaz de CDM siempre y cuando tenga el servicio </a:t>
            </a:r>
            <a:r>
              <a:rPr lang="es-ES" b="1" i="1" dirty="0">
                <a:solidFill>
                  <a:srgbClr val="FF6702"/>
                </a:solidFill>
                <a:latin typeface="Arial" panose="020B0604020202020204" pitchFamily="34" charset="0"/>
                <a:cs typeface="Arial" panose="020B0604020202020204" pitchFamily="34" charset="0"/>
              </a:rPr>
              <a:t>“Activo”.</a:t>
            </a:r>
          </a:p>
        </p:txBody>
      </p:sp>
      <p:pic>
        <p:nvPicPr>
          <p:cNvPr id="5" name="Picture 4" descr="http://www.iconsplace.com/icons/preview/orange/idea-256.png">
            <a:extLst>
              <a:ext uri="{FF2B5EF4-FFF2-40B4-BE49-F238E27FC236}">
                <a16:creationId xmlns:a16="http://schemas.microsoft.com/office/drawing/2014/main" id="{3615DD84-277A-4577-A45B-DCC334872E9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62014" y="3865370"/>
            <a:ext cx="884829" cy="884829"/>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06F7FE2E-6A9B-4439-A9B8-B817EEAB2ED3}"/>
              </a:ext>
            </a:extLst>
          </p:cNvPr>
          <p:cNvSpPr/>
          <p:nvPr/>
        </p:nvSpPr>
        <p:spPr>
          <a:xfrm>
            <a:off x="5611532" y="3864969"/>
            <a:ext cx="4854832" cy="923330"/>
          </a:xfrm>
          <a:prstGeom prst="rect">
            <a:avLst/>
          </a:prstGeom>
        </p:spPr>
        <p:txBody>
          <a:bodyPr wrap="square">
            <a:spAutoFit/>
          </a:bodyPr>
          <a:lstStyle/>
          <a:p>
            <a:r>
              <a:rPr lang="es-ES" i="1" dirty="0">
                <a:solidFill>
                  <a:srgbClr val="FF6702"/>
                </a:solidFill>
                <a:latin typeface="Arial" panose="020B0604020202020204" pitchFamily="34" charset="0"/>
                <a:cs typeface="Arial" panose="020B0604020202020204" pitchFamily="34" charset="0"/>
              </a:rPr>
              <a:t>Si el cliente mantiene su plan chip y desea adquirir un equipo, sin VEP, el precio que se debe brindar es </a:t>
            </a:r>
            <a:r>
              <a:rPr lang="es-ES" b="1" i="1" dirty="0">
                <a:solidFill>
                  <a:srgbClr val="FF6702"/>
                </a:solidFill>
                <a:latin typeface="Arial" panose="020B0604020202020204" pitchFamily="34" charset="0"/>
                <a:cs typeface="Arial" panose="020B0604020202020204" pitchFamily="34" charset="0"/>
              </a:rPr>
              <a:t>“Precio de lista”.</a:t>
            </a:r>
          </a:p>
        </p:txBody>
      </p:sp>
      <p:pic>
        <p:nvPicPr>
          <p:cNvPr id="7" name="Picture 4" descr="http://www.iconsplace.com/icons/preview/orange/idea-256.png">
            <a:extLst>
              <a:ext uri="{FF2B5EF4-FFF2-40B4-BE49-F238E27FC236}">
                <a16:creationId xmlns:a16="http://schemas.microsoft.com/office/drawing/2014/main" id="{31E23801-F939-42E8-B7AE-529915590C4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407067" y="2497115"/>
            <a:ext cx="884829" cy="884829"/>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2A1101D2-0C96-4A32-B8E6-1DD5BDF4DF70}"/>
              </a:ext>
            </a:extLst>
          </p:cNvPr>
          <p:cNvSpPr/>
          <p:nvPr/>
        </p:nvSpPr>
        <p:spPr>
          <a:xfrm>
            <a:off x="4437817" y="2528443"/>
            <a:ext cx="6028547" cy="646331"/>
          </a:xfrm>
          <a:prstGeom prst="rect">
            <a:avLst/>
          </a:prstGeom>
        </p:spPr>
        <p:txBody>
          <a:bodyPr wrap="square">
            <a:spAutoFit/>
          </a:bodyPr>
          <a:lstStyle/>
          <a:p>
            <a:r>
              <a:rPr lang="es-ES" i="1" dirty="0">
                <a:solidFill>
                  <a:srgbClr val="0154A0"/>
                </a:solidFill>
                <a:latin typeface="Arial" panose="020B0604020202020204" pitchFamily="34" charset="0"/>
                <a:cs typeface="Arial" panose="020B0604020202020204" pitchFamily="34" charset="0"/>
              </a:rPr>
              <a:t>La opción de “Mantener SIM” es válida solo en la orden de “Cambio de modelo entre tecnologías distintas”.</a:t>
            </a:r>
            <a:endParaRPr lang="es-ES" b="1" i="1" dirty="0">
              <a:solidFill>
                <a:srgbClr val="0154A0"/>
              </a:solidFill>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C62A615D-CD0C-4F3A-9992-1AE9950EC620}"/>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39893" y="2101866"/>
            <a:ext cx="2561784" cy="4371132"/>
          </a:xfrm>
          <a:prstGeom prst="rect">
            <a:avLst/>
          </a:prstGeom>
        </p:spPr>
      </p:pic>
    </p:spTree>
    <p:extLst>
      <p:ext uri="{BB962C8B-B14F-4D97-AF65-F5344CB8AC3E}">
        <p14:creationId xmlns:p14="http://schemas.microsoft.com/office/powerpoint/2010/main" val="3307767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B5D5F23-57C4-4BB0-853A-98059A111D72}"/>
              </a:ext>
            </a:extLst>
          </p:cNvPr>
          <p:cNvSpPr txBox="1"/>
          <p:nvPr/>
        </p:nvSpPr>
        <p:spPr>
          <a:xfrm>
            <a:off x="5605670" y="2941983"/>
            <a:ext cx="4744278" cy="1631216"/>
          </a:xfrm>
          <a:prstGeom prst="rect">
            <a:avLst/>
          </a:prstGeom>
          <a:noFill/>
        </p:spPr>
        <p:txBody>
          <a:bodyPr wrap="square" rtlCol="0">
            <a:spAutoFit/>
          </a:bodyPr>
          <a:lstStyle/>
          <a:p>
            <a:r>
              <a:rPr lang="es-PE" sz="4000" dirty="0">
                <a:solidFill>
                  <a:srgbClr val="4D4D4D"/>
                </a:solidFill>
              </a:rPr>
              <a:t>Renovación de Equipo</a:t>
            </a:r>
          </a:p>
          <a:p>
            <a:r>
              <a:rPr lang="es-PE" sz="6000" b="1" i="1" dirty="0">
                <a:solidFill>
                  <a:srgbClr val="8DC63F"/>
                </a:solidFill>
                <a:latin typeface="Arial Narrow" panose="020B0606020202030204" pitchFamily="34" charset="0"/>
              </a:rPr>
              <a:t>Empresas</a:t>
            </a:r>
          </a:p>
        </p:txBody>
      </p:sp>
    </p:spTree>
    <p:extLst>
      <p:ext uri="{BB962C8B-B14F-4D97-AF65-F5344CB8AC3E}">
        <p14:creationId xmlns:p14="http://schemas.microsoft.com/office/powerpoint/2010/main" val="1368168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96A7ADD-3509-4559-A753-908E347AE245}"/>
              </a:ext>
            </a:extLst>
          </p:cNvPr>
          <p:cNvSpPr txBox="1"/>
          <p:nvPr/>
        </p:nvSpPr>
        <p:spPr>
          <a:xfrm>
            <a:off x="886264" y="283995"/>
            <a:ext cx="7498080"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Renovación</a:t>
            </a:r>
            <a:r>
              <a:rPr lang="es-PE" sz="3600" b="1" i="1" dirty="0">
                <a:solidFill>
                  <a:srgbClr val="8DC63F"/>
                </a:solidFill>
                <a:latin typeface="Arial" panose="020B0604020202020204" pitchFamily="34" charset="0"/>
                <a:cs typeface="Arial" panose="020B0604020202020204" pitchFamily="34" charset="0"/>
              </a:rPr>
              <a:t>_</a:t>
            </a:r>
          </a:p>
        </p:txBody>
      </p:sp>
      <p:pic>
        <p:nvPicPr>
          <p:cNvPr id="4" name="Imagen 3">
            <a:extLst>
              <a:ext uri="{FF2B5EF4-FFF2-40B4-BE49-F238E27FC236}">
                <a16:creationId xmlns:a16="http://schemas.microsoft.com/office/drawing/2014/main" id="{72B87DD4-2DEC-4829-BCFC-2CAF26D35AD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a:off x="9662305" y="289270"/>
            <a:ext cx="2238966" cy="6138412"/>
          </a:xfrm>
          <a:prstGeom prst="rect">
            <a:avLst/>
          </a:prstGeom>
        </p:spPr>
      </p:pic>
      <p:sp>
        <p:nvSpPr>
          <p:cNvPr id="5" name="CuadroTexto 4">
            <a:extLst>
              <a:ext uri="{FF2B5EF4-FFF2-40B4-BE49-F238E27FC236}">
                <a16:creationId xmlns:a16="http://schemas.microsoft.com/office/drawing/2014/main" id="{DF85FF6C-28D2-4948-A5D9-1596A7CE7864}"/>
              </a:ext>
            </a:extLst>
          </p:cNvPr>
          <p:cNvSpPr txBox="1"/>
          <p:nvPr/>
        </p:nvSpPr>
        <p:spPr>
          <a:xfrm>
            <a:off x="886264" y="1279587"/>
            <a:ext cx="8018585" cy="919401"/>
          </a:xfrm>
          <a:prstGeom prst="roundRect">
            <a:avLst/>
          </a:prstGeom>
          <a:solidFill>
            <a:schemeClr val="accent5">
              <a:lumMod val="20000"/>
              <a:lumOff val="80000"/>
            </a:schemeClr>
          </a:solidFill>
          <a:ln w="38100">
            <a:solidFill>
              <a:srgbClr val="0154A0"/>
            </a:solidFill>
          </a:ln>
        </p:spPr>
        <p:txBody>
          <a:bodyPr wrap="square" rtlCol="0" anchor="ctr">
            <a:spAutoFit/>
          </a:bodyPr>
          <a:lstStyle/>
          <a:p>
            <a:pPr algn="ctr"/>
            <a:r>
              <a:rPr lang="es-PE" sz="2400" b="1" dirty="0">
                <a:solidFill>
                  <a:srgbClr val="0154A0"/>
                </a:solidFill>
              </a:rPr>
              <a:t>Concepto</a:t>
            </a:r>
            <a:r>
              <a:rPr lang="es-PE" sz="2400" dirty="0">
                <a:solidFill>
                  <a:srgbClr val="0154A0"/>
                </a:solidFill>
              </a:rPr>
              <a:t>: Es el proceso por el cual el cliente solicita el cambio de su equipo o terminal.</a:t>
            </a:r>
          </a:p>
        </p:txBody>
      </p:sp>
      <p:pic>
        <p:nvPicPr>
          <p:cNvPr id="6" name="Imagen 5">
            <a:extLst>
              <a:ext uri="{FF2B5EF4-FFF2-40B4-BE49-F238E27FC236}">
                <a16:creationId xmlns:a16="http://schemas.microsoft.com/office/drawing/2014/main" id="{8C49600D-A26D-41AD-B841-1D7A621BC69B}"/>
              </a:ext>
            </a:extLst>
          </p:cNvPr>
          <p:cNvPicPr>
            <a:picLocks noChangeAspect="1"/>
          </p:cNvPicPr>
          <p:nvPr/>
        </p:nvPicPr>
        <p:blipFill rotWithShape="1">
          <a:blip r:embed="rId4">
            <a:extLst>
              <a:ext uri="{28A0092B-C50C-407E-A947-70E740481C1C}">
                <a14:useLocalDpi xmlns:a14="http://schemas.microsoft.com/office/drawing/2010/main"/>
              </a:ext>
            </a:extLst>
          </a:blip>
          <a:srcRect t="994" r="102"/>
          <a:stretch/>
        </p:blipFill>
        <p:spPr>
          <a:xfrm>
            <a:off x="689317" y="2524453"/>
            <a:ext cx="3727938" cy="3782240"/>
          </a:xfrm>
          <a:prstGeom prst="rect">
            <a:avLst/>
          </a:prstGeom>
        </p:spPr>
      </p:pic>
      <p:sp>
        <p:nvSpPr>
          <p:cNvPr id="7" name="CuadroTexto 6">
            <a:extLst>
              <a:ext uri="{FF2B5EF4-FFF2-40B4-BE49-F238E27FC236}">
                <a16:creationId xmlns:a16="http://schemas.microsoft.com/office/drawing/2014/main" id="{B0DBE96C-B39A-4C66-81B1-D41DBD46778C}"/>
              </a:ext>
            </a:extLst>
          </p:cNvPr>
          <p:cNvSpPr txBox="1"/>
          <p:nvPr/>
        </p:nvSpPr>
        <p:spPr>
          <a:xfrm>
            <a:off x="4715093" y="3107522"/>
            <a:ext cx="4649373" cy="2616101"/>
          </a:xfrm>
          <a:prstGeom prst="rect">
            <a:avLst/>
          </a:prstGeom>
          <a:solidFill>
            <a:schemeClr val="accent6">
              <a:lumMod val="20000"/>
              <a:lumOff val="80000"/>
            </a:schemeClr>
          </a:solidFill>
          <a:ln w="38100">
            <a:solidFill>
              <a:srgbClr val="8DC63F"/>
            </a:solidFill>
          </a:ln>
        </p:spPr>
        <p:txBody>
          <a:bodyPr wrap="square" rtlCol="0" anchor="ctr">
            <a:spAutoFit/>
          </a:bodyPr>
          <a:lstStyle>
            <a:defPPr>
              <a:defRPr lang="es-PE"/>
            </a:defPPr>
            <a:lvl1pPr algn="ctr">
              <a:defRPr sz="2400">
                <a:solidFill>
                  <a:srgbClr val="0154A0"/>
                </a:solidFill>
              </a:defRPr>
            </a:lvl1pPr>
          </a:lstStyle>
          <a:p>
            <a:pPr algn="l"/>
            <a:r>
              <a:rPr lang="es-PE" b="1" dirty="0">
                <a:solidFill>
                  <a:srgbClr val="4D4D4D"/>
                </a:solidFill>
              </a:rPr>
              <a:t>Requisitos</a:t>
            </a:r>
            <a:r>
              <a:rPr lang="es-PE" sz="2000" dirty="0">
                <a:solidFill>
                  <a:srgbClr val="4D4D4D"/>
                </a:solidFill>
              </a:rPr>
              <a:t>:</a:t>
            </a:r>
          </a:p>
          <a:p>
            <a:pPr algn="l"/>
            <a:endParaRPr lang="es-PE" sz="2000" dirty="0">
              <a:solidFill>
                <a:srgbClr val="4D4D4D"/>
              </a:solidFill>
            </a:endParaRPr>
          </a:p>
          <a:p>
            <a:pPr algn="l"/>
            <a:r>
              <a:rPr lang="es-PE" sz="2000" dirty="0">
                <a:solidFill>
                  <a:srgbClr val="4D4D4D"/>
                </a:solidFill>
              </a:rPr>
              <a:t>-Titular con DNI Vigente.</a:t>
            </a:r>
          </a:p>
          <a:p>
            <a:pPr algn="l"/>
            <a:endParaRPr lang="es-PE" sz="2000" dirty="0">
              <a:solidFill>
                <a:srgbClr val="4D4D4D"/>
              </a:solidFill>
            </a:endParaRPr>
          </a:p>
          <a:p>
            <a:pPr algn="l"/>
            <a:r>
              <a:rPr lang="es-PE" sz="2000" dirty="0">
                <a:solidFill>
                  <a:srgbClr val="4D4D4D"/>
                </a:solidFill>
              </a:rPr>
              <a:t>- Se puede gestionar también mediante la Representación llevando los documentos dependiendo si es Carta Poder Legalizada o Simple.</a:t>
            </a:r>
          </a:p>
        </p:txBody>
      </p:sp>
    </p:spTree>
    <p:extLst>
      <p:ext uri="{BB962C8B-B14F-4D97-AF65-F5344CB8AC3E}">
        <p14:creationId xmlns:p14="http://schemas.microsoft.com/office/powerpoint/2010/main" val="3245847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B3EE9C-6465-4117-A025-58CBBAEB2699}"/>
              </a:ext>
            </a:extLst>
          </p:cNvPr>
          <p:cNvSpPr txBox="1"/>
          <p:nvPr/>
        </p:nvSpPr>
        <p:spPr>
          <a:xfrm>
            <a:off x="886264" y="283995"/>
            <a:ext cx="7498080"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Renovación</a:t>
            </a:r>
            <a:r>
              <a:rPr lang="es-PE" sz="3600" b="1" i="1" dirty="0">
                <a:solidFill>
                  <a:srgbClr val="8DC63F"/>
                </a:solidFill>
                <a:latin typeface="Arial" panose="020B0604020202020204" pitchFamily="34" charset="0"/>
                <a:cs typeface="Arial" panose="020B0604020202020204" pitchFamily="34" charset="0"/>
              </a:rPr>
              <a:t>_</a:t>
            </a:r>
          </a:p>
        </p:txBody>
      </p:sp>
      <p:pic>
        <p:nvPicPr>
          <p:cNvPr id="4" name="Imagen 3">
            <a:extLst>
              <a:ext uri="{FF2B5EF4-FFF2-40B4-BE49-F238E27FC236}">
                <a16:creationId xmlns:a16="http://schemas.microsoft.com/office/drawing/2014/main" id="{B601DA2B-AA8D-4D07-B07C-5BAC1FA2AFB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53218" y="930326"/>
            <a:ext cx="4121833" cy="5416062"/>
          </a:xfrm>
          <a:prstGeom prst="rect">
            <a:avLst/>
          </a:prstGeom>
        </p:spPr>
      </p:pic>
      <p:sp>
        <p:nvSpPr>
          <p:cNvPr id="5" name="CuadroTexto 4">
            <a:extLst>
              <a:ext uri="{FF2B5EF4-FFF2-40B4-BE49-F238E27FC236}">
                <a16:creationId xmlns:a16="http://schemas.microsoft.com/office/drawing/2014/main" id="{3775D419-B6B3-44AF-823A-04DF37F58768}"/>
              </a:ext>
            </a:extLst>
          </p:cNvPr>
          <p:cNvSpPr txBox="1"/>
          <p:nvPr/>
        </p:nvSpPr>
        <p:spPr>
          <a:xfrm>
            <a:off x="3246783" y="1206249"/>
            <a:ext cx="8198203" cy="1015663"/>
          </a:xfrm>
          <a:prstGeom prst="rect">
            <a:avLst/>
          </a:prstGeom>
          <a:solidFill>
            <a:srgbClr val="4D4D4D"/>
          </a:solidFill>
          <a:ln w="38100">
            <a:solidFill>
              <a:srgbClr val="8DC63F"/>
            </a:solidFill>
          </a:ln>
        </p:spPr>
        <p:txBody>
          <a:bodyPr wrap="square" rtlCol="0" anchor="ctr">
            <a:spAutoFit/>
          </a:bodyPr>
          <a:lstStyle/>
          <a:p>
            <a:pPr algn="just"/>
            <a:r>
              <a:rPr lang="es-PE" sz="2000" dirty="0">
                <a:solidFill>
                  <a:schemeClr val="bg1"/>
                </a:solidFill>
              </a:rPr>
              <a:t>El proceso es transversal, es decir, el flujo es el mismo que Personas. Sin embargo, hay algunas consideraciones que son distintas y que son necesarias tomarlas en cuenta.</a:t>
            </a:r>
          </a:p>
        </p:txBody>
      </p:sp>
      <p:sp>
        <p:nvSpPr>
          <p:cNvPr id="6" name="CuadroTexto 5">
            <a:extLst>
              <a:ext uri="{FF2B5EF4-FFF2-40B4-BE49-F238E27FC236}">
                <a16:creationId xmlns:a16="http://schemas.microsoft.com/office/drawing/2014/main" id="{80BEC918-FD55-47BB-97F7-3DB553E9F5DA}"/>
              </a:ext>
            </a:extLst>
          </p:cNvPr>
          <p:cNvSpPr txBox="1"/>
          <p:nvPr/>
        </p:nvSpPr>
        <p:spPr>
          <a:xfrm>
            <a:off x="5327934" y="3038192"/>
            <a:ext cx="5115340" cy="1200329"/>
          </a:xfrm>
          <a:prstGeom prst="rect">
            <a:avLst/>
          </a:prstGeom>
          <a:solidFill>
            <a:srgbClr val="0154A0"/>
          </a:solidFill>
        </p:spPr>
        <p:txBody>
          <a:bodyPr wrap="square" rtlCol="0" anchor="ctr">
            <a:spAutoFit/>
          </a:bodyPr>
          <a:lstStyle/>
          <a:p>
            <a:pPr algn="ctr"/>
            <a:r>
              <a:rPr lang="es-PE" sz="3600" dirty="0">
                <a:solidFill>
                  <a:schemeClr val="bg1"/>
                </a:solidFill>
              </a:rPr>
              <a:t>Condiciones de Renovación</a:t>
            </a:r>
          </a:p>
        </p:txBody>
      </p:sp>
      <p:sp>
        <p:nvSpPr>
          <p:cNvPr id="7" name="CuadroTexto 6">
            <a:extLst>
              <a:ext uri="{FF2B5EF4-FFF2-40B4-BE49-F238E27FC236}">
                <a16:creationId xmlns:a16="http://schemas.microsoft.com/office/drawing/2014/main" id="{C55498C1-E28E-4949-8EB5-D43FB9568A49}"/>
              </a:ext>
            </a:extLst>
          </p:cNvPr>
          <p:cNvSpPr txBox="1"/>
          <p:nvPr/>
        </p:nvSpPr>
        <p:spPr>
          <a:xfrm>
            <a:off x="5451384" y="4674835"/>
            <a:ext cx="5115340" cy="1200329"/>
          </a:xfrm>
          <a:prstGeom prst="rect">
            <a:avLst/>
          </a:prstGeom>
          <a:solidFill>
            <a:srgbClr val="FF6702"/>
          </a:solidFill>
        </p:spPr>
        <p:txBody>
          <a:bodyPr wrap="square" rtlCol="0" anchor="ctr">
            <a:spAutoFit/>
          </a:bodyPr>
          <a:lstStyle/>
          <a:p>
            <a:pPr algn="ctr"/>
            <a:r>
              <a:rPr lang="es-PE" sz="3600" dirty="0">
                <a:solidFill>
                  <a:schemeClr val="bg1"/>
                </a:solidFill>
              </a:rPr>
              <a:t>Penalidad según antigüedad</a:t>
            </a:r>
          </a:p>
        </p:txBody>
      </p:sp>
    </p:spTree>
    <p:extLst>
      <p:ext uri="{BB962C8B-B14F-4D97-AF65-F5344CB8AC3E}">
        <p14:creationId xmlns:p14="http://schemas.microsoft.com/office/powerpoint/2010/main" val="3193915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632C987-E0EB-4822-BD26-BC9E4C8BE06B}"/>
              </a:ext>
            </a:extLst>
          </p:cNvPr>
          <p:cNvSpPr txBox="1"/>
          <p:nvPr/>
        </p:nvSpPr>
        <p:spPr>
          <a:xfrm>
            <a:off x="886264" y="283995"/>
            <a:ext cx="7498080"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Condiciones de Renovación</a:t>
            </a:r>
            <a:r>
              <a:rPr lang="es-PE" sz="3600" b="1" i="1" dirty="0">
                <a:solidFill>
                  <a:srgbClr val="8DC63F"/>
                </a:solidFill>
                <a:latin typeface="Arial" panose="020B0604020202020204" pitchFamily="34" charset="0"/>
                <a:cs typeface="Arial" panose="020B0604020202020204" pitchFamily="34" charset="0"/>
              </a:rPr>
              <a:t>_</a:t>
            </a:r>
          </a:p>
        </p:txBody>
      </p:sp>
      <p:pic>
        <p:nvPicPr>
          <p:cNvPr id="4" name="Imagen 3">
            <a:extLst>
              <a:ext uri="{FF2B5EF4-FFF2-40B4-BE49-F238E27FC236}">
                <a16:creationId xmlns:a16="http://schemas.microsoft.com/office/drawing/2014/main" id="{02F2B97C-7B73-480C-9BF3-DC7194B5A92E}"/>
              </a:ext>
            </a:extLst>
          </p:cNvPr>
          <p:cNvPicPr>
            <a:picLocks noChangeAspect="1"/>
          </p:cNvPicPr>
          <p:nvPr/>
        </p:nvPicPr>
        <p:blipFill>
          <a:blip r:embed="rId3"/>
          <a:stretch>
            <a:fillRect/>
          </a:stretch>
        </p:blipFill>
        <p:spPr>
          <a:xfrm>
            <a:off x="374185" y="1304944"/>
            <a:ext cx="8941421" cy="4751299"/>
          </a:xfrm>
          <a:prstGeom prst="rect">
            <a:avLst/>
          </a:prstGeom>
        </p:spPr>
      </p:pic>
      <p:sp>
        <p:nvSpPr>
          <p:cNvPr id="6" name="Rectángulo 5">
            <a:extLst>
              <a:ext uri="{FF2B5EF4-FFF2-40B4-BE49-F238E27FC236}">
                <a16:creationId xmlns:a16="http://schemas.microsoft.com/office/drawing/2014/main" id="{F4A5509F-9C2B-4465-B812-F805DB111CA8}"/>
              </a:ext>
            </a:extLst>
          </p:cNvPr>
          <p:cNvSpPr/>
          <p:nvPr/>
        </p:nvSpPr>
        <p:spPr>
          <a:xfrm>
            <a:off x="374185" y="904834"/>
            <a:ext cx="3622402" cy="400110"/>
          </a:xfrm>
          <a:prstGeom prst="rect">
            <a:avLst/>
          </a:prstGeom>
        </p:spPr>
        <p:txBody>
          <a:bodyPr wrap="none">
            <a:spAutoFit/>
          </a:bodyPr>
          <a:lstStyle/>
          <a:p>
            <a:r>
              <a:rPr lang="es-PE" sz="2000" b="1" dirty="0">
                <a:solidFill>
                  <a:srgbClr val="0154A0"/>
                </a:solidFill>
              </a:rPr>
              <a:t>Clientes </a:t>
            </a:r>
            <a:r>
              <a:rPr lang="es-PE" sz="2000" b="1" dirty="0" err="1">
                <a:solidFill>
                  <a:srgbClr val="0154A0"/>
                </a:solidFill>
              </a:rPr>
              <a:t>SoHo</a:t>
            </a:r>
            <a:r>
              <a:rPr lang="es-PE" sz="2000" b="1" dirty="0">
                <a:solidFill>
                  <a:srgbClr val="0154A0"/>
                </a:solidFill>
              </a:rPr>
              <a:t>, Pyme y Empresas</a:t>
            </a:r>
          </a:p>
        </p:txBody>
      </p:sp>
      <p:pic>
        <p:nvPicPr>
          <p:cNvPr id="8" name="Imagen 7">
            <a:extLst>
              <a:ext uri="{FF2B5EF4-FFF2-40B4-BE49-F238E27FC236}">
                <a16:creationId xmlns:a16="http://schemas.microsoft.com/office/drawing/2014/main" id="{DAF71384-CD9B-4443-A253-3E64D4EF975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65531" y="597908"/>
            <a:ext cx="2053883" cy="5718486"/>
          </a:xfrm>
          <a:prstGeom prst="rect">
            <a:avLst/>
          </a:prstGeom>
        </p:spPr>
      </p:pic>
      <p:sp>
        <p:nvSpPr>
          <p:cNvPr id="9" name="CuadroTexto 8">
            <a:extLst>
              <a:ext uri="{FF2B5EF4-FFF2-40B4-BE49-F238E27FC236}">
                <a16:creationId xmlns:a16="http://schemas.microsoft.com/office/drawing/2014/main" id="{CB7A9A16-339F-4D8C-A0BF-71C1D656BADB}"/>
              </a:ext>
            </a:extLst>
          </p:cNvPr>
          <p:cNvSpPr txBox="1"/>
          <p:nvPr/>
        </p:nvSpPr>
        <p:spPr>
          <a:xfrm>
            <a:off x="374185" y="6008618"/>
            <a:ext cx="9491346" cy="369332"/>
          </a:xfrm>
          <a:prstGeom prst="rect">
            <a:avLst/>
          </a:prstGeom>
          <a:noFill/>
        </p:spPr>
        <p:txBody>
          <a:bodyPr wrap="square" rtlCol="0">
            <a:spAutoFit/>
          </a:bodyPr>
          <a:lstStyle/>
          <a:p>
            <a:r>
              <a:rPr lang="es-PE" i="1" dirty="0">
                <a:solidFill>
                  <a:srgbClr val="4D4D4D"/>
                </a:solidFill>
              </a:rPr>
              <a:t>Si el cliente quiere renovar con planes Personas, se deben utilizar los precios de la Oferta Personas.</a:t>
            </a:r>
          </a:p>
        </p:txBody>
      </p:sp>
    </p:spTree>
    <p:extLst>
      <p:ext uri="{BB962C8B-B14F-4D97-AF65-F5344CB8AC3E}">
        <p14:creationId xmlns:p14="http://schemas.microsoft.com/office/powerpoint/2010/main" val="3844466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F845EAE-370A-4EFB-B0D4-C7AF6AE91EF4}"/>
              </a:ext>
            </a:extLst>
          </p:cNvPr>
          <p:cNvSpPr txBox="1"/>
          <p:nvPr/>
        </p:nvSpPr>
        <p:spPr>
          <a:xfrm>
            <a:off x="886264" y="283995"/>
            <a:ext cx="7498080"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Condiciones de Renovación</a:t>
            </a:r>
            <a:r>
              <a:rPr lang="es-PE" sz="3600" b="1" i="1" dirty="0">
                <a:solidFill>
                  <a:srgbClr val="8DC63F"/>
                </a:solidFill>
                <a:latin typeface="Arial" panose="020B0604020202020204" pitchFamily="34" charset="0"/>
                <a:cs typeface="Arial" panose="020B0604020202020204" pitchFamily="34" charset="0"/>
              </a:rPr>
              <a:t>_</a:t>
            </a:r>
          </a:p>
        </p:txBody>
      </p:sp>
      <p:sp>
        <p:nvSpPr>
          <p:cNvPr id="3" name="Rectángulo 2">
            <a:extLst>
              <a:ext uri="{FF2B5EF4-FFF2-40B4-BE49-F238E27FC236}">
                <a16:creationId xmlns:a16="http://schemas.microsoft.com/office/drawing/2014/main" id="{3BCE8C45-1D44-4813-8012-E79E37AA5333}"/>
              </a:ext>
            </a:extLst>
          </p:cNvPr>
          <p:cNvSpPr/>
          <p:nvPr/>
        </p:nvSpPr>
        <p:spPr>
          <a:xfrm>
            <a:off x="374185" y="904834"/>
            <a:ext cx="4818499" cy="400110"/>
          </a:xfrm>
          <a:prstGeom prst="rect">
            <a:avLst/>
          </a:prstGeom>
        </p:spPr>
        <p:txBody>
          <a:bodyPr wrap="none">
            <a:spAutoFit/>
          </a:bodyPr>
          <a:lstStyle/>
          <a:p>
            <a:r>
              <a:rPr lang="es-PE" sz="2000" b="1" dirty="0">
                <a:solidFill>
                  <a:srgbClr val="0154A0"/>
                </a:solidFill>
              </a:rPr>
              <a:t>Clientes Grandes Empresas y Corporaciones</a:t>
            </a:r>
          </a:p>
        </p:txBody>
      </p:sp>
      <p:pic>
        <p:nvPicPr>
          <p:cNvPr id="6" name="Imagen 5">
            <a:extLst>
              <a:ext uri="{FF2B5EF4-FFF2-40B4-BE49-F238E27FC236}">
                <a16:creationId xmlns:a16="http://schemas.microsoft.com/office/drawing/2014/main" id="{684F4449-125E-4D95-B3CF-503993B93F4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262184" y="628457"/>
            <a:ext cx="1880079" cy="5782801"/>
          </a:xfrm>
          <a:prstGeom prst="rect">
            <a:avLst/>
          </a:prstGeom>
        </p:spPr>
      </p:pic>
      <p:pic>
        <p:nvPicPr>
          <p:cNvPr id="7" name="Imagen 6">
            <a:extLst>
              <a:ext uri="{FF2B5EF4-FFF2-40B4-BE49-F238E27FC236}">
                <a16:creationId xmlns:a16="http://schemas.microsoft.com/office/drawing/2014/main" id="{53A9BFD8-3B5E-45DD-B9AC-62EE92194764}"/>
              </a:ext>
            </a:extLst>
          </p:cNvPr>
          <p:cNvPicPr>
            <a:picLocks noChangeAspect="1"/>
          </p:cNvPicPr>
          <p:nvPr/>
        </p:nvPicPr>
        <p:blipFill>
          <a:blip r:embed="rId4"/>
          <a:stretch>
            <a:fillRect/>
          </a:stretch>
        </p:blipFill>
        <p:spPr>
          <a:xfrm>
            <a:off x="374185" y="1304944"/>
            <a:ext cx="7897618" cy="5106314"/>
          </a:xfrm>
          <a:prstGeom prst="rect">
            <a:avLst/>
          </a:prstGeom>
        </p:spPr>
      </p:pic>
    </p:spTree>
    <p:extLst>
      <p:ext uri="{BB962C8B-B14F-4D97-AF65-F5344CB8AC3E}">
        <p14:creationId xmlns:p14="http://schemas.microsoft.com/office/powerpoint/2010/main" val="404049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D59E901-F10B-47DA-8431-843A9AF303A2}"/>
              </a:ext>
            </a:extLst>
          </p:cNvPr>
          <p:cNvSpPr txBox="1"/>
          <p:nvPr/>
        </p:nvSpPr>
        <p:spPr>
          <a:xfrm>
            <a:off x="886264" y="283995"/>
            <a:ext cx="7498080"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Condiciones de Renovación</a:t>
            </a:r>
            <a:r>
              <a:rPr lang="es-PE" sz="3600" b="1" i="1" dirty="0">
                <a:solidFill>
                  <a:srgbClr val="8DC63F"/>
                </a:solidFill>
                <a:latin typeface="Arial" panose="020B0604020202020204" pitchFamily="34" charset="0"/>
                <a:cs typeface="Arial" panose="020B0604020202020204" pitchFamily="34" charset="0"/>
              </a:rPr>
              <a:t>_</a:t>
            </a:r>
          </a:p>
        </p:txBody>
      </p:sp>
      <p:pic>
        <p:nvPicPr>
          <p:cNvPr id="3" name="Imagen 2">
            <a:extLst>
              <a:ext uri="{FF2B5EF4-FFF2-40B4-BE49-F238E27FC236}">
                <a16:creationId xmlns:a16="http://schemas.microsoft.com/office/drawing/2014/main" id="{0E8C9F36-FCCC-40BF-AFCE-56716A4A451B}"/>
              </a:ext>
            </a:extLst>
          </p:cNvPr>
          <p:cNvPicPr>
            <a:picLocks noChangeAspect="1"/>
          </p:cNvPicPr>
          <p:nvPr/>
        </p:nvPicPr>
        <p:blipFill>
          <a:blip r:embed="rId3"/>
          <a:stretch>
            <a:fillRect/>
          </a:stretch>
        </p:blipFill>
        <p:spPr>
          <a:xfrm>
            <a:off x="779438" y="1119300"/>
            <a:ext cx="10615392" cy="3510436"/>
          </a:xfrm>
          <a:prstGeom prst="rect">
            <a:avLst/>
          </a:prstGeom>
        </p:spPr>
      </p:pic>
      <p:pic>
        <p:nvPicPr>
          <p:cNvPr id="4" name="Imagen 3">
            <a:extLst>
              <a:ext uri="{FF2B5EF4-FFF2-40B4-BE49-F238E27FC236}">
                <a16:creationId xmlns:a16="http://schemas.microsoft.com/office/drawing/2014/main" id="{00394B78-310B-4F5B-995B-C328E44F46DF}"/>
              </a:ext>
            </a:extLst>
          </p:cNvPr>
          <p:cNvPicPr>
            <a:picLocks noChangeAspect="1"/>
          </p:cNvPicPr>
          <p:nvPr/>
        </p:nvPicPr>
        <p:blipFill>
          <a:blip r:embed="rId4"/>
          <a:stretch>
            <a:fillRect/>
          </a:stretch>
        </p:blipFill>
        <p:spPr>
          <a:xfrm>
            <a:off x="900771" y="4629736"/>
            <a:ext cx="10372725" cy="1790700"/>
          </a:xfrm>
          <a:prstGeom prst="rect">
            <a:avLst/>
          </a:prstGeom>
        </p:spPr>
      </p:pic>
    </p:spTree>
    <p:extLst>
      <p:ext uri="{BB962C8B-B14F-4D97-AF65-F5344CB8AC3E}">
        <p14:creationId xmlns:p14="http://schemas.microsoft.com/office/powerpoint/2010/main" val="1291370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9104AF0-3C74-42C1-8A24-5B8BC2D41D1E}"/>
              </a:ext>
            </a:extLst>
          </p:cNvPr>
          <p:cNvSpPr txBox="1"/>
          <p:nvPr/>
        </p:nvSpPr>
        <p:spPr>
          <a:xfrm>
            <a:off x="886263" y="283995"/>
            <a:ext cx="10735893"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Devolución de beneficio según antigüedad</a:t>
            </a:r>
            <a:r>
              <a:rPr lang="es-PE" sz="3600" b="1" i="1" dirty="0">
                <a:solidFill>
                  <a:srgbClr val="8DC63F"/>
                </a:solidFill>
                <a:latin typeface="Arial" panose="020B0604020202020204" pitchFamily="34" charset="0"/>
                <a:cs typeface="Arial" panose="020B0604020202020204" pitchFamily="34" charset="0"/>
              </a:rPr>
              <a:t>_</a:t>
            </a:r>
          </a:p>
        </p:txBody>
      </p:sp>
      <p:pic>
        <p:nvPicPr>
          <p:cNvPr id="3" name="Imagen 2">
            <a:extLst>
              <a:ext uri="{FF2B5EF4-FFF2-40B4-BE49-F238E27FC236}">
                <a16:creationId xmlns:a16="http://schemas.microsoft.com/office/drawing/2014/main" id="{97C0B6A2-73CC-4DF6-A48E-3101FD426AFD}"/>
              </a:ext>
            </a:extLst>
          </p:cNvPr>
          <p:cNvPicPr>
            <a:picLocks noChangeAspect="1"/>
          </p:cNvPicPr>
          <p:nvPr/>
        </p:nvPicPr>
        <p:blipFill>
          <a:blip r:embed="rId3"/>
          <a:stretch>
            <a:fillRect/>
          </a:stretch>
        </p:blipFill>
        <p:spPr>
          <a:xfrm>
            <a:off x="3094891" y="3813630"/>
            <a:ext cx="8256800" cy="1594073"/>
          </a:xfrm>
          <a:prstGeom prst="rect">
            <a:avLst/>
          </a:prstGeom>
        </p:spPr>
      </p:pic>
      <p:sp>
        <p:nvSpPr>
          <p:cNvPr id="4" name="Rectángulo 3">
            <a:extLst>
              <a:ext uri="{FF2B5EF4-FFF2-40B4-BE49-F238E27FC236}">
                <a16:creationId xmlns:a16="http://schemas.microsoft.com/office/drawing/2014/main" id="{FD9F4D12-B7BA-4DAC-93EF-BAAB29844AA4}"/>
              </a:ext>
            </a:extLst>
          </p:cNvPr>
          <p:cNvSpPr/>
          <p:nvPr/>
        </p:nvSpPr>
        <p:spPr>
          <a:xfrm>
            <a:off x="371061" y="1368197"/>
            <a:ext cx="10363200" cy="369332"/>
          </a:xfrm>
          <a:prstGeom prst="rect">
            <a:avLst/>
          </a:prstGeom>
        </p:spPr>
        <p:txBody>
          <a:bodyPr wrap="square">
            <a:spAutoFit/>
          </a:bodyPr>
          <a:lstStyle/>
          <a:p>
            <a:r>
              <a:rPr lang="es-PE" b="1" dirty="0">
                <a:solidFill>
                  <a:srgbClr val="0154A0"/>
                </a:solidFill>
              </a:rPr>
              <a:t>Solo para Renovación de Equipo con una Migración hacia una Renta Básica igual o mayor a la actual</a:t>
            </a:r>
          </a:p>
        </p:txBody>
      </p:sp>
      <p:sp>
        <p:nvSpPr>
          <p:cNvPr id="5" name="Rectángulo 4">
            <a:extLst>
              <a:ext uri="{FF2B5EF4-FFF2-40B4-BE49-F238E27FC236}">
                <a16:creationId xmlns:a16="http://schemas.microsoft.com/office/drawing/2014/main" id="{E2E7A004-0D6B-4CDE-A97E-6FE31D83CA79}"/>
              </a:ext>
            </a:extLst>
          </p:cNvPr>
          <p:cNvSpPr/>
          <p:nvPr/>
        </p:nvSpPr>
        <p:spPr>
          <a:xfrm>
            <a:off x="371061" y="968087"/>
            <a:ext cx="3622402" cy="400110"/>
          </a:xfrm>
          <a:prstGeom prst="rect">
            <a:avLst/>
          </a:prstGeom>
        </p:spPr>
        <p:txBody>
          <a:bodyPr wrap="none">
            <a:spAutoFit/>
          </a:bodyPr>
          <a:lstStyle/>
          <a:p>
            <a:r>
              <a:rPr lang="es-PE" sz="2000" b="1" dirty="0">
                <a:solidFill>
                  <a:srgbClr val="0154A0"/>
                </a:solidFill>
              </a:rPr>
              <a:t>Clientes </a:t>
            </a:r>
            <a:r>
              <a:rPr lang="es-PE" sz="2000" b="1" dirty="0" err="1">
                <a:solidFill>
                  <a:srgbClr val="0154A0"/>
                </a:solidFill>
              </a:rPr>
              <a:t>SoHo</a:t>
            </a:r>
            <a:r>
              <a:rPr lang="es-PE" sz="2000" b="1" dirty="0">
                <a:solidFill>
                  <a:srgbClr val="0154A0"/>
                </a:solidFill>
              </a:rPr>
              <a:t>, Pyme y Empresas</a:t>
            </a:r>
          </a:p>
        </p:txBody>
      </p:sp>
      <p:sp>
        <p:nvSpPr>
          <p:cNvPr id="6" name="Rectángulo 5">
            <a:extLst>
              <a:ext uri="{FF2B5EF4-FFF2-40B4-BE49-F238E27FC236}">
                <a16:creationId xmlns:a16="http://schemas.microsoft.com/office/drawing/2014/main" id="{4E14D74F-6692-42BE-B69F-8CF9F0CAE014}"/>
              </a:ext>
            </a:extLst>
          </p:cNvPr>
          <p:cNvSpPr/>
          <p:nvPr/>
        </p:nvSpPr>
        <p:spPr>
          <a:xfrm>
            <a:off x="970335" y="2484402"/>
            <a:ext cx="9763926" cy="646331"/>
          </a:xfrm>
          <a:prstGeom prst="rect">
            <a:avLst/>
          </a:prstGeom>
          <a:solidFill>
            <a:srgbClr val="8DC63F"/>
          </a:solidFill>
          <a:ln w="38100">
            <a:solidFill>
              <a:srgbClr val="4D4D4D"/>
            </a:solidFill>
          </a:ln>
        </p:spPr>
        <p:txBody>
          <a:bodyPr wrap="square">
            <a:spAutoFit/>
          </a:bodyPr>
          <a:lstStyle/>
          <a:p>
            <a:r>
              <a:rPr lang="es-PE" dirty="0">
                <a:solidFill>
                  <a:srgbClr val="4D4D4D"/>
                </a:solidFill>
                <a:latin typeface="Arial" panose="020B0604020202020204" pitchFamily="34" charset="0"/>
                <a:cs typeface="Arial" panose="020B0604020202020204" pitchFamily="34" charset="0"/>
              </a:rPr>
              <a:t>Este lineamiento consiste en otorgar un porcentaje de descuento en la penalidad dependiendo de la antigüedad de la adenda del cliente. Los rangos son los siguientes:</a:t>
            </a:r>
          </a:p>
        </p:txBody>
      </p:sp>
      <p:pic>
        <p:nvPicPr>
          <p:cNvPr id="8" name="Imagen 7">
            <a:extLst>
              <a:ext uri="{FF2B5EF4-FFF2-40B4-BE49-F238E27FC236}">
                <a16:creationId xmlns:a16="http://schemas.microsoft.com/office/drawing/2014/main" id="{6FC108A5-EBD3-4723-B786-038B180BAD4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6455" y="3813630"/>
            <a:ext cx="2559446" cy="2559446"/>
          </a:xfrm>
          <a:prstGeom prst="rect">
            <a:avLst/>
          </a:prstGeom>
        </p:spPr>
      </p:pic>
    </p:spTree>
    <p:extLst>
      <p:ext uri="{BB962C8B-B14F-4D97-AF65-F5344CB8AC3E}">
        <p14:creationId xmlns:p14="http://schemas.microsoft.com/office/powerpoint/2010/main" val="3612397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F47F75B-E137-42B2-B76E-078818362B4C}"/>
              </a:ext>
            </a:extLst>
          </p:cNvPr>
          <p:cNvSpPr txBox="1"/>
          <p:nvPr/>
        </p:nvSpPr>
        <p:spPr>
          <a:xfrm>
            <a:off x="5287618" y="2809461"/>
            <a:ext cx="5221356" cy="1569660"/>
          </a:xfrm>
          <a:prstGeom prst="rect">
            <a:avLst/>
          </a:prstGeom>
          <a:noFill/>
        </p:spPr>
        <p:txBody>
          <a:bodyPr wrap="square" rtlCol="0">
            <a:spAutoFit/>
          </a:bodyPr>
          <a:lstStyle/>
          <a:p>
            <a:r>
              <a:rPr lang="es-PE" sz="9600" b="1" i="1" dirty="0">
                <a:solidFill>
                  <a:srgbClr val="8DC63F"/>
                </a:solidFill>
                <a:latin typeface="Arial Narrow" panose="020B0606020202030204" pitchFamily="34" charset="0"/>
              </a:rPr>
              <a:t>¡</a:t>
            </a:r>
            <a:r>
              <a:rPr lang="es-PE" sz="9600" b="1" i="1" dirty="0" err="1">
                <a:solidFill>
                  <a:srgbClr val="4D4D4D"/>
                </a:solidFill>
                <a:latin typeface="Arial Narrow" panose="020B0606020202030204" pitchFamily="34" charset="0"/>
              </a:rPr>
              <a:t>GraciAs</a:t>
            </a:r>
            <a:r>
              <a:rPr lang="es-PE" sz="9600" b="1" i="1" dirty="0">
                <a:solidFill>
                  <a:srgbClr val="8DC63F"/>
                </a:solidFill>
                <a:latin typeface="Arial Narrow" panose="020B0606020202030204" pitchFamily="34" charset="0"/>
              </a:rPr>
              <a:t>!</a:t>
            </a:r>
          </a:p>
        </p:txBody>
      </p:sp>
      <p:pic>
        <p:nvPicPr>
          <p:cNvPr id="4" name="Imagen 3">
            <a:extLst>
              <a:ext uri="{FF2B5EF4-FFF2-40B4-BE49-F238E27FC236}">
                <a16:creationId xmlns:a16="http://schemas.microsoft.com/office/drawing/2014/main" id="{31E28B6F-DA9D-4D14-803E-6402289D38E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13187" y="5206951"/>
            <a:ext cx="3810000" cy="1552575"/>
          </a:xfrm>
          <a:prstGeom prst="rect">
            <a:avLst/>
          </a:prstGeom>
        </p:spPr>
      </p:pic>
      <p:pic>
        <p:nvPicPr>
          <p:cNvPr id="6" name="Imagen 5">
            <a:extLst>
              <a:ext uri="{FF2B5EF4-FFF2-40B4-BE49-F238E27FC236}">
                <a16:creationId xmlns:a16="http://schemas.microsoft.com/office/drawing/2014/main" id="{E1294C29-EA01-417E-8E8E-523E8F9C45C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411285" y="249701"/>
            <a:ext cx="2611902" cy="1175356"/>
          </a:xfrm>
          <a:prstGeom prst="rect">
            <a:avLst/>
          </a:prstGeom>
        </p:spPr>
      </p:pic>
      <p:pic>
        <p:nvPicPr>
          <p:cNvPr id="8" name="Imagen 7">
            <a:extLst>
              <a:ext uri="{FF2B5EF4-FFF2-40B4-BE49-F238E27FC236}">
                <a16:creationId xmlns:a16="http://schemas.microsoft.com/office/drawing/2014/main" id="{26AC9181-B6FB-495C-A3F8-868DBC18435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618760" y="1064368"/>
            <a:ext cx="1180053" cy="287933"/>
          </a:xfrm>
          <a:prstGeom prst="rect">
            <a:avLst/>
          </a:prstGeom>
        </p:spPr>
      </p:pic>
    </p:spTree>
    <p:extLst>
      <p:ext uri="{BB962C8B-B14F-4D97-AF65-F5344CB8AC3E}">
        <p14:creationId xmlns:p14="http://schemas.microsoft.com/office/powerpoint/2010/main" val="3881705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6AAF292-E28D-4328-8349-7236B8BF55BC}"/>
              </a:ext>
            </a:extLst>
          </p:cNvPr>
          <p:cNvSpPr txBox="1"/>
          <p:nvPr/>
        </p:nvSpPr>
        <p:spPr>
          <a:xfrm>
            <a:off x="886264" y="283995"/>
            <a:ext cx="7498080"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Renovación</a:t>
            </a:r>
            <a:r>
              <a:rPr lang="es-PE" sz="3600" b="1" i="1" dirty="0">
                <a:solidFill>
                  <a:srgbClr val="8DC63F"/>
                </a:solidFill>
                <a:latin typeface="Arial" panose="020B0604020202020204" pitchFamily="34" charset="0"/>
                <a:cs typeface="Arial" panose="020B0604020202020204" pitchFamily="34" charset="0"/>
              </a:rPr>
              <a:t>_</a:t>
            </a:r>
          </a:p>
        </p:txBody>
      </p:sp>
      <p:pic>
        <p:nvPicPr>
          <p:cNvPr id="5" name="Imagen 4">
            <a:extLst>
              <a:ext uri="{FF2B5EF4-FFF2-40B4-BE49-F238E27FC236}">
                <a16:creationId xmlns:a16="http://schemas.microsoft.com/office/drawing/2014/main" id="{50E4F13A-CA00-4025-AE1D-5ED19250C9E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53494" y="324182"/>
            <a:ext cx="2404319" cy="6106546"/>
          </a:xfrm>
          <a:prstGeom prst="rect">
            <a:avLst/>
          </a:prstGeom>
        </p:spPr>
      </p:pic>
      <p:sp>
        <p:nvSpPr>
          <p:cNvPr id="6" name="CuadroTexto 5">
            <a:extLst>
              <a:ext uri="{FF2B5EF4-FFF2-40B4-BE49-F238E27FC236}">
                <a16:creationId xmlns:a16="http://schemas.microsoft.com/office/drawing/2014/main" id="{AD487D88-B5A2-4A7D-A786-A2309D166FD0}"/>
              </a:ext>
            </a:extLst>
          </p:cNvPr>
          <p:cNvSpPr txBox="1"/>
          <p:nvPr/>
        </p:nvSpPr>
        <p:spPr>
          <a:xfrm>
            <a:off x="562709" y="1111811"/>
            <a:ext cx="5613008" cy="1600438"/>
          </a:xfrm>
          <a:prstGeom prst="rect">
            <a:avLst/>
          </a:prstGeom>
          <a:solidFill>
            <a:schemeClr val="accent6">
              <a:lumMod val="20000"/>
              <a:lumOff val="80000"/>
            </a:schemeClr>
          </a:solidFill>
          <a:ln w="38100">
            <a:solidFill>
              <a:srgbClr val="8DC63F"/>
            </a:solidFill>
          </a:ln>
        </p:spPr>
        <p:txBody>
          <a:bodyPr wrap="square" rtlCol="0" anchor="ctr">
            <a:spAutoFit/>
          </a:bodyPr>
          <a:lstStyle>
            <a:defPPr>
              <a:defRPr lang="es-PE"/>
            </a:defPPr>
            <a:lvl1pPr>
              <a:defRPr sz="2000">
                <a:solidFill>
                  <a:srgbClr val="4D4D4D"/>
                </a:solidFill>
              </a:defRPr>
            </a:lvl1pPr>
          </a:lstStyle>
          <a:p>
            <a:r>
              <a:rPr lang="es-PE" sz="2400" b="1" i="1" dirty="0"/>
              <a:t>Formatos</a:t>
            </a:r>
            <a:r>
              <a:rPr lang="es-PE" dirty="0"/>
              <a:t>:</a:t>
            </a:r>
          </a:p>
          <a:p>
            <a:endParaRPr lang="es-PE" dirty="0"/>
          </a:p>
          <a:p>
            <a:pPr marL="342900" indent="-342900">
              <a:buFont typeface="Arial" panose="020B0604020202020204" pitchFamily="34" charset="0"/>
              <a:buChar char="•"/>
            </a:pPr>
            <a:r>
              <a:rPr lang="es-PE" sz="1800" dirty="0"/>
              <a:t>Anexo 3.</a:t>
            </a:r>
          </a:p>
          <a:p>
            <a:pPr marL="342900" indent="-342900">
              <a:buFont typeface="Arial" panose="020B0604020202020204" pitchFamily="34" charset="0"/>
              <a:buChar char="•"/>
            </a:pPr>
            <a:r>
              <a:rPr lang="es-PE" sz="1800" dirty="0"/>
              <a:t>Cláusulas Especiales y Acuerdos (En el caso de que sea con Cambio de Plan Tarifario).</a:t>
            </a:r>
          </a:p>
        </p:txBody>
      </p:sp>
      <p:sp>
        <p:nvSpPr>
          <p:cNvPr id="7" name="CuadroTexto 6">
            <a:extLst>
              <a:ext uri="{FF2B5EF4-FFF2-40B4-BE49-F238E27FC236}">
                <a16:creationId xmlns:a16="http://schemas.microsoft.com/office/drawing/2014/main" id="{9775CFE0-AB77-4D14-8C92-CBCC26332EF0}"/>
              </a:ext>
            </a:extLst>
          </p:cNvPr>
          <p:cNvSpPr txBox="1"/>
          <p:nvPr/>
        </p:nvSpPr>
        <p:spPr>
          <a:xfrm>
            <a:off x="562708" y="3032234"/>
            <a:ext cx="5613009" cy="1323439"/>
          </a:xfrm>
          <a:prstGeom prst="rect">
            <a:avLst/>
          </a:prstGeom>
          <a:solidFill>
            <a:schemeClr val="bg2">
              <a:lumMod val="90000"/>
            </a:schemeClr>
          </a:solidFill>
          <a:ln w="38100">
            <a:solidFill>
              <a:srgbClr val="4D4D4D"/>
            </a:solidFill>
          </a:ln>
        </p:spPr>
        <p:txBody>
          <a:bodyPr wrap="square" rtlCol="0" anchor="ctr">
            <a:spAutoFit/>
          </a:bodyPr>
          <a:lstStyle>
            <a:defPPr>
              <a:defRPr lang="es-PE"/>
            </a:defPPr>
            <a:lvl1pPr>
              <a:defRPr sz="2000">
                <a:solidFill>
                  <a:srgbClr val="4D4D4D"/>
                </a:solidFill>
              </a:defRPr>
            </a:lvl1pPr>
          </a:lstStyle>
          <a:p>
            <a:r>
              <a:rPr lang="es-PE" sz="2400" b="1" i="1" dirty="0"/>
              <a:t>Costo</a:t>
            </a:r>
            <a:r>
              <a:rPr lang="es-PE" dirty="0"/>
              <a:t>:</a:t>
            </a:r>
          </a:p>
          <a:p>
            <a:endParaRPr lang="es-PE" dirty="0"/>
          </a:p>
          <a:p>
            <a:pPr marL="342900" indent="-342900">
              <a:buFont typeface="Arial" panose="020B0604020202020204" pitchFamily="34" charset="0"/>
              <a:buChar char="•"/>
            </a:pPr>
            <a:r>
              <a:rPr lang="es-PE" sz="1800" dirty="0"/>
              <a:t>El trámite no tiene costo. Lo que tiene costo es el equipo seleccionado para la renovación.</a:t>
            </a:r>
          </a:p>
        </p:txBody>
      </p:sp>
      <p:sp>
        <p:nvSpPr>
          <p:cNvPr id="8" name="CuadroTexto 7">
            <a:extLst>
              <a:ext uri="{FF2B5EF4-FFF2-40B4-BE49-F238E27FC236}">
                <a16:creationId xmlns:a16="http://schemas.microsoft.com/office/drawing/2014/main" id="{A31739D8-146C-4208-8C04-2DF0A8B17851}"/>
              </a:ext>
            </a:extLst>
          </p:cNvPr>
          <p:cNvSpPr txBox="1"/>
          <p:nvPr/>
        </p:nvSpPr>
        <p:spPr>
          <a:xfrm>
            <a:off x="562708" y="4675658"/>
            <a:ext cx="5613008" cy="1323439"/>
          </a:xfrm>
          <a:prstGeom prst="rect">
            <a:avLst/>
          </a:prstGeom>
          <a:solidFill>
            <a:schemeClr val="accent6">
              <a:lumMod val="20000"/>
              <a:lumOff val="80000"/>
            </a:schemeClr>
          </a:solidFill>
          <a:ln w="38100">
            <a:solidFill>
              <a:srgbClr val="8DC63F"/>
            </a:solidFill>
          </a:ln>
        </p:spPr>
        <p:txBody>
          <a:bodyPr wrap="square" rtlCol="0" anchor="ctr">
            <a:spAutoFit/>
          </a:bodyPr>
          <a:lstStyle>
            <a:defPPr>
              <a:defRPr lang="es-PE"/>
            </a:defPPr>
            <a:lvl1pPr>
              <a:defRPr sz="2000">
                <a:solidFill>
                  <a:srgbClr val="4D4D4D"/>
                </a:solidFill>
              </a:defRPr>
            </a:lvl1pPr>
          </a:lstStyle>
          <a:p>
            <a:r>
              <a:rPr lang="es-PE" sz="2400" b="1" i="1" dirty="0"/>
              <a:t>Canales de Atención</a:t>
            </a:r>
            <a:r>
              <a:rPr lang="es-PE" dirty="0"/>
              <a:t>:</a:t>
            </a:r>
          </a:p>
          <a:p>
            <a:endParaRPr lang="es-PE" dirty="0"/>
          </a:p>
          <a:p>
            <a:pPr marL="342900" indent="-342900">
              <a:buFont typeface="Arial" panose="020B0604020202020204" pitchFamily="34" charset="0"/>
              <a:buChar char="•"/>
            </a:pPr>
            <a:r>
              <a:rPr lang="es-PE" sz="1800" dirty="0"/>
              <a:t>CAL, Elite y Tiendas atienden consultas, pedidos y reclamos.</a:t>
            </a:r>
          </a:p>
        </p:txBody>
      </p:sp>
      <p:pic>
        <p:nvPicPr>
          <p:cNvPr id="10" name="Imagen 9">
            <a:extLst>
              <a:ext uri="{FF2B5EF4-FFF2-40B4-BE49-F238E27FC236}">
                <a16:creationId xmlns:a16="http://schemas.microsoft.com/office/drawing/2014/main" id="{32174A18-9337-48E8-BCDC-4AA96AAB94C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89555" y="3032234"/>
            <a:ext cx="2966863" cy="2966863"/>
          </a:xfrm>
          <a:prstGeom prst="rect">
            <a:avLst/>
          </a:prstGeom>
        </p:spPr>
      </p:pic>
      <p:pic>
        <p:nvPicPr>
          <p:cNvPr id="12" name="Imagen 11">
            <a:extLst>
              <a:ext uri="{FF2B5EF4-FFF2-40B4-BE49-F238E27FC236}">
                <a16:creationId xmlns:a16="http://schemas.microsoft.com/office/drawing/2014/main" id="{8C435914-1A24-40D1-8073-4F41FC0D2B6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82059" y="1111811"/>
            <a:ext cx="2026409" cy="1600438"/>
          </a:xfrm>
          <a:prstGeom prst="rect">
            <a:avLst/>
          </a:prstGeom>
        </p:spPr>
      </p:pic>
    </p:spTree>
    <p:extLst>
      <p:ext uri="{BB962C8B-B14F-4D97-AF65-F5344CB8AC3E}">
        <p14:creationId xmlns:p14="http://schemas.microsoft.com/office/powerpoint/2010/main" val="891969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878AB54-0234-4453-8AA2-9CF46850B7A8}"/>
              </a:ext>
            </a:extLst>
          </p:cNvPr>
          <p:cNvSpPr txBox="1"/>
          <p:nvPr/>
        </p:nvSpPr>
        <p:spPr>
          <a:xfrm>
            <a:off x="886263" y="283995"/>
            <a:ext cx="10874327"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Validaciones para una Renovación</a:t>
            </a:r>
            <a:r>
              <a:rPr lang="es-PE" sz="3600" b="1" i="1" dirty="0">
                <a:solidFill>
                  <a:srgbClr val="8DC63F"/>
                </a:solidFill>
                <a:latin typeface="Arial" panose="020B0604020202020204" pitchFamily="34" charset="0"/>
                <a:cs typeface="Arial" panose="020B0604020202020204" pitchFamily="34" charset="0"/>
              </a:rPr>
              <a:t>_</a:t>
            </a:r>
          </a:p>
        </p:txBody>
      </p:sp>
      <p:pic>
        <p:nvPicPr>
          <p:cNvPr id="4" name="Imagen 3">
            <a:extLst>
              <a:ext uri="{FF2B5EF4-FFF2-40B4-BE49-F238E27FC236}">
                <a16:creationId xmlns:a16="http://schemas.microsoft.com/office/drawing/2014/main" id="{A587A5BE-C2D8-405E-864F-9288232D905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51691" y="930326"/>
            <a:ext cx="4149969" cy="5486400"/>
          </a:xfrm>
          <a:prstGeom prst="rect">
            <a:avLst/>
          </a:prstGeom>
        </p:spPr>
      </p:pic>
      <p:graphicFrame>
        <p:nvGraphicFramePr>
          <p:cNvPr id="5" name="Diagrama 4">
            <a:extLst>
              <a:ext uri="{FF2B5EF4-FFF2-40B4-BE49-F238E27FC236}">
                <a16:creationId xmlns:a16="http://schemas.microsoft.com/office/drawing/2014/main" id="{CC33A45A-EAA9-4B62-900D-19AB9E4CF646}"/>
              </a:ext>
            </a:extLst>
          </p:cNvPr>
          <p:cNvGraphicFramePr/>
          <p:nvPr>
            <p:extLst>
              <p:ext uri="{D42A27DB-BD31-4B8C-83A1-F6EECF244321}">
                <p14:modId xmlns:p14="http://schemas.microsoft.com/office/powerpoint/2010/main" val="1611753129"/>
              </p:ext>
            </p:extLst>
          </p:nvPr>
        </p:nvGraphicFramePr>
        <p:xfrm>
          <a:off x="3748259" y="998059"/>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44152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332B7E3-2FE6-4AEF-B62B-92B4692A9B85}"/>
              </a:ext>
            </a:extLst>
          </p:cNvPr>
          <p:cNvSpPr txBox="1"/>
          <p:nvPr/>
        </p:nvSpPr>
        <p:spPr>
          <a:xfrm>
            <a:off x="886264" y="283995"/>
            <a:ext cx="7498080"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Flujo de Renovación</a:t>
            </a:r>
            <a:r>
              <a:rPr lang="es-PE" sz="3600" b="1" i="1" dirty="0">
                <a:solidFill>
                  <a:srgbClr val="8DC63F"/>
                </a:solidFill>
                <a:latin typeface="Arial" panose="020B0604020202020204" pitchFamily="34" charset="0"/>
                <a:cs typeface="Arial" panose="020B0604020202020204" pitchFamily="34" charset="0"/>
              </a:rPr>
              <a:t>_</a:t>
            </a:r>
          </a:p>
        </p:txBody>
      </p:sp>
      <p:sp>
        <p:nvSpPr>
          <p:cNvPr id="3" name="CuadroTexto 2">
            <a:extLst>
              <a:ext uri="{FF2B5EF4-FFF2-40B4-BE49-F238E27FC236}">
                <a16:creationId xmlns:a16="http://schemas.microsoft.com/office/drawing/2014/main" id="{16C56ABD-EDD2-4464-84AC-911829FB7851}"/>
              </a:ext>
            </a:extLst>
          </p:cNvPr>
          <p:cNvSpPr txBox="1"/>
          <p:nvPr/>
        </p:nvSpPr>
        <p:spPr>
          <a:xfrm>
            <a:off x="926593" y="1203013"/>
            <a:ext cx="2447779" cy="803731"/>
          </a:xfrm>
          <a:prstGeom prst="roundRect">
            <a:avLst>
              <a:gd name="adj" fmla="val 20601"/>
            </a:avLst>
          </a:prstGeom>
          <a:solidFill>
            <a:srgbClr val="4D4D4D"/>
          </a:solidFill>
          <a:ln>
            <a:noFill/>
          </a:ln>
        </p:spPr>
        <p:txBody>
          <a:bodyPr wrap="square" rtlCol="0" anchor="ctr">
            <a:spAutoFit/>
          </a:bodyPr>
          <a:lstStyle/>
          <a:p>
            <a:pPr algn="ctr"/>
            <a:r>
              <a:rPr lang="es-PE" sz="2000" dirty="0">
                <a:solidFill>
                  <a:schemeClr val="bg1"/>
                </a:solidFill>
                <a:latin typeface="Arial" panose="020B0604020202020204" pitchFamily="34" charset="0"/>
                <a:cs typeface="Arial" panose="020B0604020202020204" pitchFamily="34" charset="0"/>
              </a:rPr>
              <a:t>Cliente realiza solicitud en Tienda</a:t>
            </a:r>
          </a:p>
        </p:txBody>
      </p:sp>
      <p:sp>
        <p:nvSpPr>
          <p:cNvPr id="4" name="CuadroTexto 3">
            <a:extLst>
              <a:ext uri="{FF2B5EF4-FFF2-40B4-BE49-F238E27FC236}">
                <a16:creationId xmlns:a16="http://schemas.microsoft.com/office/drawing/2014/main" id="{BD454EC6-0559-4A4F-B0CD-1433E4882ED8}"/>
              </a:ext>
            </a:extLst>
          </p:cNvPr>
          <p:cNvSpPr txBox="1"/>
          <p:nvPr/>
        </p:nvSpPr>
        <p:spPr>
          <a:xfrm>
            <a:off x="1031633" y="2745856"/>
            <a:ext cx="2237700" cy="803731"/>
          </a:xfrm>
          <a:prstGeom prst="roundRect">
            <a:avLst>
              <a:gd name="adj" fmla="val 20601"/>
            </a:avLst>
          </a:prstGeom>
          <a:solidFill>
            <a:srgbClr val="8DC63F"/>
          </a:solidFill>
          <a:ln>
            <a:noFill/>
          </a:ln>
        </p:spPr>
        <p:txBody>
          <a:bodyPr wrap="square" rtlCol="0" anchor="ctr">
            <a:spAutoFit/>
          </a:bodyPr>
          <a:lstStyle/>
          <a:p>
            <a:pPr algn="ctr"/>
            <a:r>
              <a:rPr lang="es-PE" sz="2000" dirty="0">
                <a:solidFill>
                  <a:schemeClr val="bg1"/>
                </a:solidFill>
                <a:latin typeface="Arial" panose="020B0604020202020204" pitchFamily="34" charset="0"/>
                <a:cs typeface="Arial" panose="020B0604020202020204" pitchFamily="34" charset="0"/>
              </a:rPr>
              <a:t>Revisar la </a:t>
            </a:r>
            <a:r>
              <a:rPr lang="es-PE" sz="2000" b="1" dirty="0">
                <a:solidFill>
                  <a:schemeClr val="bg1"/>
                </a:solidFill>
                <a:latin typeface="Arial" panose="020B0604020202020204" pitchFamily="34" charset="0"/>
                <a:cs typeface="Arial" panose="020B0604020202020204" pitchFamily="34" charset="0"/>
              </a:rPr>
              <a:t>Web Blindaje</a:t>
            </a:r>
          </a:p>
        </p:txBody>
      </p:sp>
      <p:cxnSp>
        <p:nvCxnSpPr>
          <p:cNvPr id="6" name="Conector recto de flecha 5">
            <a:extLst>
              <a:ext uri="{FF2B5EF4-FFF2-40B4-BE49-F238E27FC236}">
                <a16:creationId xmlns:a16="http://schemas.microsoft.com/office/drawing/2014/main" id="{A49782FE-EBB3-442A-B1E7-A0BE017DC33A}"/>
              </a:ext>
            </a:extLst>
          </p:cNvPr>
          <p:cNvCxnSpPr>
            <a:cxnSpLocks/>
            <a:stCxn id="3" idx="2"/>
            <a:endCxn id="4" idx="0"/>
          </p:cNvCxnSpPr>
          <p:nvPr/>
        </p:nvCxnSpPr>
        <p:spPr>
          <a:xfrm>
            <a:off x="2150483" y="2006744"/>
            <a:ext cx="0" cy="73911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A0D035E4-048E-49DD-B7B4-35FB5068A6E0}"/>
              </a:ext>
            </a:extLst>
          </p:cNvPr>
          <p:cNvSpPr txBox="1"/>
          <p:nvPr/>
        </p:nvSpPr>
        <p:spPr>
          <a:xfrm>
            <a:off x="4937760" y="3791787"/>
            <a:ext cx="2787277" cy="803731"/>
          </a:xfrm>
          <a:prstGeom prst="roundRect">
            <a:avLst>
              <a:gd name="adj" fmla="val 20601"/>
            </a:avLst>
          </a:prstGeom>
          <a:solidFill>
            <a:srgbClr val="0154A0"/>
          </a:solidFill>
          <a:ln>
            <a:noFill/>
          </a:ln>
        </p:spPr>
        <p:txBody>
          <a:bodyPr wrap="square" rtlCol="0" anchor="ctr">
            <a:spAutoFit/>
          </a:bodyPr>
          <a:lstStyle/>
          <a:p>
            <a:pPr algn="ctr"/>
            <a:r>
              <a:rPr lang="es-PE" sz="2000" dirty="0">
                <a:solidFill>
                  <a:schemeClr val="bg1"/>
                </a:solidFill>
                <a:latin typeface="Arial" panose="020B0604020202020204" pitchFamily="34" charset="0"/>
                <a:cs typeface="Arial" panose="020B0604020202020204" pitchFamily="34" charset="0"/>
              </a:rPr>
              <a:t>Tiene ofrecimiento en Blindaje</a:t>
            </a:r>
          </a:p>
        </p:txBody>
      </p:sp>
      <p:cxnSp>
        <p:nvCxnSpPr>
          <p:cNvPr id="10" name="Conector recto de flecha 9">
            <a:extLst>
              <a:ext uri="{FF2B5EF4-FFF2-40B4-BE49-F238E27FC236}">
                <a16:creationId xmlns:a16="http://schemas.microsoft.com/office/drawing/2014/main" id="{B571A70B-22DA-46C9-826A-24FDCAFC18A1}"/>
              </a:ext>
            </a:extLst>
          </p:cNvPr>
          <p:cNvCxnSpPr>
            <a:cxnSpLocks/>
            <a:stCxn id="9" idx="3"/>
            <a:endCxn id="14" idx="1"/>
          </p:cNvCxnSpPr>
          <p:nvPr/>
        </p:nvCxnSpPr>
        <p:spPr>
          <a:xfrm>
            <a:off x="7725037" y="4193653"/>
            <a:ext cx="65930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D16700B7-0805-423E-8922-6BE0D7AE0EF3}"/>
              </a:ext>
            </a:extLst>
          </p:cNvPr>
          <p:cNvSpPr txBox="1"/>
          <p:nvPr/>
        </p:nvSpPr>
        <p:spPr>
          <a:xfrm>
            <a:off x="8384344" y="3791787"/>
            <a:ext cx="2787277" cy="803731"/>
          </a:xfrm>
          <a:prstGeom prst="roundRect">
            <a:avLst>
              <a:gd name="adj" fmla="val 20601"/>
            </a:avLst>
          </a:prstGeom>
          <a:solidFill>
            <a:srgbClr val="0154A0"/>
          </a:solidFill>
          <a:ln>
            <a:noFill/>
          </a:ln>
        </p:spPr>
        <p:txBody>
          <a:bodyPr wrap="square" rtlCol="0" anchor="ctr">
            <a:spAutoFit/>
          </a:bodyPr>
          <a:lstStyle/>
          <a:p>
            <a:pPr algn="ctr"/>
            <a:r>
              <a:rPr lang="es-PE" sz="2000" dirty="0">
                <a:solidFill>
                  <a:schemeClr val="bg1"/>
                </a:solidFill>
                <a:latin typeface="Arial" panose="020B0604020202020204" pitchFamily="34" charset="0"/>
                <a:cs typeface="Arial" panose="020B0604020202020204" pitchFamily="34" charset="0"/>
              </a:rPr>
              <a:t>Brindar el ofrecimiento</a:t>
            </a:r>
          </a:p>
        </p:txBody>
      </p:sp>
      <p:sp>
        <p:nvSpPr>
          <p:cNvPr id="16" name="CuadroTexto 15">
            <a:extLst>
              <a:ext uri="{FF2B5EF4-FFF2-40B4-BE49-F238E27FC236}">
                <a16:creationId xmlns:a16="http://schemas.microsoft.com/office/drawing/2014/main" id="{47DF65B7-5579-4F80-9265-22F3954BE1D3}"/>
              </a:ext>
            </a:extLst>
          </p:cNvPr>
          <p:cNvSpPr txBox="1"/>
          <p:nvPr/>
        </p:nvSpPr>
        <p:spPr>
          <a:xfrm>
            <a:off x="4937760" y="1699925"/>
            <a:ext cx="2787277" cy="803731"/>
          </a:xfrm>
          <a:prstGeom prst="roundRect">
            <a:avLst>
              <a:gd name="adj" fmla="val 20601"/>
            </a:avLst>
          </a:prstGeom>
          <a:solidFill>
            <a:srgbClr val="FF6702"/>
          </a:solidFill>
          <a:ln>
            <a:noFill/>
          </a:ln>
        </p:spPr>
        <p:txBody>
          <a:bodyPr wrap="square" rtlCol="0" anchor="ctr">
            <a:spAutoFit/>
          </a:bodyPr>
          <a:lstStyle/>
          <a:p>
            <a:pPr algn="ctr"/>
            <a:r>
              <a:rPr lang="es-PE" sz="2000" dirty="0">
                <a:solidFill>
                  <a:schemeClr val="bg1"/>
                </a:solidFill>
                <a:latin typeface="Arial" panose="020B0604020202020204" pitchFamily="34" charset="0"/>
                <a:cs typeface="Arial" panose="020B0604020202020204" pitchFamily="34" charset="0"/>
              </a:rPr>
              <a:t>No tiene ofrecimiento en Blindaje</a:t>
            </a:r>
          </a:p>
        </p:txBody>
      </p:sp>
      <p:sp>
        <p:nvSpPr>
          <p:cNvPr id="20" name="CuadroTexto 19">
            <a:extLst>
              <a:ext uri="{FF2B5EF4-FFF2-40B4-BE49-F238E27FC236}">
                <a16:creationId xmlns:a16="http://schemas.microsoft.com/office/drawing/2014/main" id="{02AE4CB9-5D1E-4659-9C35-4041CE0E30FB}"/>
              </a:ext>
            </a:extLst>
          </p:cNvPr>
          <p:cNvSpPr txBox="1"/>
          <p:nvPr/>
        </p:nvSpPr>
        <p:spPr>
          <a:xfrm>
            <a:off x="8384344" y="1699926"/>
            <a:ext cx="2787277" cy="803731"/>
          </a:xfrm>
          <a:prstGeom prst="roundRect">
            <a:avLst>
              <a:gd name="adj" fmla="val 20601"/>
            </a:avLst>
          </a:prstGeom>
          <a:solidFill>
            <a:srgbClr val="FF6702"/>
          </a:solidFill>
          <a:ln>
            <a:noFill/>
          </a:ln>
        </p:spPr>
        <p:txBody>
          <a:bodyPr wrap="square" rtlCol="0" anchor="ctr">
            <a:spAutoFit/>
          </a:bodyPr>
          <a:lstStyle/>
          <a:p>
            <a:pPr algn="ctr"/>
            <a:r>
              <a:rPr lang="es-PE" sz="2000" dirty="0">
                <a:solidFill>
                  <a:schemeClr val="bg1"/>
                </a:solidFill>
                <a:latin typeface="Arial" panose="020B0604020202020204" pitchFamily="34" charset="0"/>
                <a:cs typeface="Arial" panose="020B0604020202020204" pitchFamily="34" charset="0"/>
              </a:rPr>
              <a:t>Se ofrece la Oferta Vigente</a:t>
            </a:r>
          </a:p>
        </p:txBody>
      </p:sp>
      <p:cxnSp>
        <p:nvCxnSpPr>
          <p:cNvPr id="21" name="Conector recto de flecha 20">
            <a:extLst>
              <a:ext uri="{FF2B5EF4-FFF2-40B4-BE49-F238E27FC236}">
                <a16:creationId xmlns:a16="http://schemas.microsoft.com/office/drawing/2014/main" id="{CC691A6B-75F5-4988-80C6-FAD6B8057438}"/>
              </a:ext>
            </a:extLst>
          </p:cNvPr>
          <p:cNvCxnSpPr>
            <a:cxnSpLocks/>
            <a:stCxn id="16" idx="3"/>
            <a:endCxn id="20" idx="1"/>
          </p:cNvCxnSpPr>
          <p:nvPr/>
        </p:nvCxnSpPr>
        <p:spPr>
          <a:xfrm>
            <a:off x="7725037" y="2101791"/>
            <a:ext cx="659307"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angular 45">
            <a:extLst>
              <a:ext uri="{FF2B5EF4-FFF2-40B4-BE49-F238E27FC236}">
                <a16:creationId xmlns:a16="http://schemas.microsoft.com/office/drawing/2014/main" id="{D3AB7CA8-EF35-4F04-B5FB-A28A1460CED3}"/>
              </a:ext>
            </a:extLst>
          </p:cNvPr>
          <p:cNvCxnSpPr>
            <a:stCxn id="4" idx="3"/>
            <a:endCxn id="16" idx="1"/>
          </p:cNvCxnSpPr>
          <p:nvPr/>
        </p:nvCxnSpPr>
        <p:spPr>
          <a:xfrm flipV="1">
            <a:off x="3269333" y="2101791"/>
            <a:ext cx="1668427" cy="1045931"/>
          </a:xfrm>
          <a:prstGeom prst="bent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angular 47">
            <a:extLst>
              <a:ext uri="{FF2B5EF4-FFF2-40B4-BE49-F238E27FC236}">
                <a16:creationId xmlns:a16="http://schemas.microsoft.com/office/drawing/2014/main" id="{9F62D0D7-A854-4133-A498-4FD334F0E1E5}"/>
              </a:ext>
            </a:extLst>
          </p:cNvPr>
          <p:cNvCxnSpPr>
            <a:stCxn id="4" idx="3"/>
            <a:endCxn id="9" idx="1"/>
          </p:cNvCxnSpPr>
          <p:nvPr/>
        </p:nvCxnSpPr>
        <p:spPr>
          <a:xfrm>
            <a:off x="3269333" y="3147722"/>
            <a:ext cx="1668427" cy="1045931"/>
          </a:xfrm>
          <a:prstGeom prst="bent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Imagen 48">
            <a:extLst>
              <a:ext uri="{FF2B5EF4-FFF2-40B4-BE49-F238E27FC236}">
                <a16:creationId xmlns:a16="http://schemas.microsoft.com/office/drawing/2014/main" id="{B325D9A5-F25B-40CF-A6F4-7A0AA957D1DB}"/>
              </a:ext>
            </a:extLst>
          </p:cNvPr>
          <p:cNvPicPr>
            <a:picLocks noChangeAspect="1"/>
          </p:cNvPicPr>
          <p:nvPr/>
        </p:nvPicPr>
        <p:blipFill>
          <a:blip r:embed="rId3"/>
          <a:stretch>
            <a:fillRect/>
          </a:stretch>
        </p:blipFill>
        <p:spPr>
          <a:xfrm>
            <a:off x="824163" y="3649483"/>
            <a:ext cx="2652639" cy="2652639"/>
          </a:xfrm>
          <a:prstGeom prst="rect">
            <a:avLst/>
          </a:prstGeom>
        </p:spPr>
      </p:pic>
    </p:spTree>
    <p:extLst>
      <p:ext uri="{BB962C8B-B14F-4D97-AF65-F5344CB8AC3E}">
        <p14:creationId xmlns:p14="http://schemas.microsoft.com/office/powerpoint/2010/main" val="133651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0244C26-6353-4930-95D5-A7EF670456F5}"/>
              </a:ext>
            </a:extLst>
          </p:cNvPr>
          <p:cNvPicPr>
            <a:picLocks noChangeAspect="1"/>
          </p:cNvPicPr>
          <p:nvPr/>
        </p:nvPicPr>
        <p:blipFill>
          <a:blip r:embed="rId3"/>
          <a:stretch>
            <a:fillRect/>
          </a:stretch>
        </p:blipFill>
        <p:spPr>
          <a:xfrm>
            <a:off x="977702" y="3298123"/>
            <a:ext cx="6966676" cy="3101198"/>
          </a:xfrm>
          <a:prstGeom prst="rect">
            <a:avLst/>
          </a:prstGeom>
        </p:spPr>
      </p:pic>
      <p:sp>
        <p:nvSpPr>
          <p:cNvPr id="3" name="CuadroTexto 2">
            <a:extLst>
              <a:ext uri="{FF2B5EF4-FFF2-40B4-BE49-F238E27FC236}">
                <a16:creationId xmlns:a16="http://schemas.microsoft.com/office/drawing/2014/main" id="{6165B682-1B41-4C80-8C31-6DC0ED4369F0}"/>
              </a:ext>
            </a:extLst>
          </p:cNvPr>
          <p:cNvSpPr txBox="1"/>
          <p:nvPr/>
        </p:nvSpPr>
        <p:spPr>
          <a:xfrm>
            <a:off x="886264" y="283995"/>
            <a:ext cx="7498080"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Lineamientos de Renovación</a:t>
            </a:r>
            <a:r>
              <a:rPr lang="es-PE" sz="3600" b="1" i="1" dirty="0">
                <a:solidFill>
                  <a:srgbClr val="8DC63F"/>
                </a:solidFill>
                <a:latin typeface="Arial" panose="020B0604020202020204" pitchFamily="34" charset="0"/>
                <a:cs typeface="Arial" panose="020B0604020202020204" pitchFamily="34" charset="0"/>
              </a:rPr>
              <a:t>_</a:t>
            </a:r>
          </a:p>
        </p:txBody>
      </p:sp>
      <p:sp>
        <p:nvSpPr>
          <p:cNvPr id="4" name="Rectángulo 3">
            <a:extLst>
              <a:ext uri="{FF2B5EF4-FFF2-40B4-BE49-F238E27FC236}">
                <a16:creationId xmlns:a16="http://schemas.microsoft.com/office/drawing/2014/main" id="{61A33380-74F1-4A75-8629-8E3662103A42}"/>
              </a:ext>
            </a:extLst>
          </p:cNvPr>
          <p:cNvSpPr/>
          <p:nvPr/>
        </p:nvSpPr>
        <p:spPr>
          <a:xfrm>
            <a:off x="403273" y="1227149"/>
            <a:ext cx="10583595" cy="830997"/>
          </a:xfrm>
          <a:prstGeom prst="rect">
            <a:avLst/>
          </a:prstGeom>
          <a:solidFill>
            <a:schemeClr val="accent5">
              <a:lumMod val="20000"/>
              <a:lumOff val="80000"/>
            </a:schemeClr>
          </a:solidFill>
          <a:ln w="38100">
            <a:solidFill>
              <a:srgbClr val="0154A0"/>
            </a:solidFill>
          </a:ln>
        </p:spPr>
        <p:txBody>
          <a:bodyPr wrap="square">
            <a:spAutoFit/>
          </a:bodyPr>
          <a:lstStyle/>
          <a:p>
            <a:r>
              <a:rPr lang="es-PE" sz="2400" dirty="0">
                <a:solidFill>
                  <a:srgbClr val="0154A0"/>
                </a:solidFill>
              </a:rPr>
              <a:t>¿Qué facilidades le puedo brindar a los clientes que deseen renovar con contrato vigente?</a:t>
            </a:r>
          </a:p>
        </p:txBody>
      </p:sp>
      <p:sp>
        <p:nvSpPr>
          <p:cNvPr id="5" name="Rectángulo 4">
            <a:extLst>
              <a:ext uri="{FF2B5EF4-FFF2-40B4-BE49-F238E27FC236}">
                <a16:creationId xmlns:a16="http://schemas.microsoft.com/office/drawing/2014/main" id="{51D59F08-FD92-46A2-AEB5-3862056BB626}"/>
              </a:ext>
            </a:extLst>
          </p:cNvPr>
          <p:cNvSpPr/>
          <p:nvPr/>
        </p:nvSpPr>
        <p:spPr>
          <a:xfrm>
            <a:off x="977702" y="2354969"/>
            <a:ext cx="10009165" cy="646331"/>
          </a:xfrm>
          <a:prstGeom prst="rect">
            <a:avLst/>
          </a:prstGeom>
          <a:solidFill>
            <a:schemeClr val="accent3">
              <a:lumMod val="20000"/>
              <a:lumOff val="80000"/>
            </a:schemeClr>
          </a:solidFill>
          <a:ln w="38100">
            <a:solidFill>
              <a:srgbClr val="4D4D4D"/>
            </a:solidFill>
            <a:prstDash val="sysDash"/>
          </a:ln>
        </p:spPr>
        <p:txBody>
          <a:bodyPr wrap="square">
            <a:spAutoFit/>
          </a:bodyPr>
          <a:lstStyle/>
          <a:p>
            <a:r>
              <a:rPr lang="es-PE" dirty="0">
                <a:solidFill>
                  <a:srgbClr val="4D4D4D"/>
                </a:solidFill>
              </a:rPr>
              <a:t>Clientes que aún no finalizan su contrato y desean renovar, se otorgará un % de descuento como beneficio dependiendo de la antigüedad de la línea.</a:t>
            </a:r>
          </a:p>
        </p:txBody>
      </p:sp>
      <p:pic>
        <p:nvPicPr>
          <p:cNvPr id="6" name="Imagen 5">
            <a:extLst>
              <a:ext uri="{FF2B5EF4-FFF2-40B4-BE49-F238E27FC236}">
                <a16:creationId xmlns:a16="http://schemas.microsoft.com/office/drawing/2014/main" id="{1F255B0B-BA50-4010-8E67-68A21B7D35DF}"/>
              </a:ext>
            </a:extLst>
          </p:cNvPr>
          <p:cNvPicPr>
            <a:picLocks noChangeAspect="1"/>
          </p:cNvPicPr>
          <p:nvPr/>
        </p:nvPicPr>
        <p:blipFill>
          <a:blip r:embed="rId4"/>
          <a:stretch>
            <a:fillRect/>
          </a:stretch>
        </p:blipFill>
        <p:spPr>
          <a:xfrm>
            <a:off x="8619596" y="3199577"/>
            <a:ext cx="2240661" cy="3139493"/>
          </a:xfrm>
          <a:prstGeom prst="rect">
            <a:avLst/>
          </a:prstGeom>
        </p:spPr>
      </p:pic>
    </p:spTree>
    <p:extLst>
      <p:ext uri="{BB962C8B-B14F-4D97-AF65-F5344CB8AC3E}">
        <p14:creationId xmlns:p14="http://schemas.microsoft.com/office/powerpoint/2010/main" val="178704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DC05721-3E07-4E36-8168-884AD2FAD30A}"/>
              </a:ext>
            </a:extLst>
          </p:cNvPr>
          <p:cNvSpPr txBox="1"/>
          <p:nvPr/>
        </p:nvSpPr>
        <p:spPr>
          <a:xfrm>
            <a:off x="886264" y="283995"/>
            <a:ext cx="7498080"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Lineamientos de Renovación</a:t>
            </a:r>
            <a:r>
              <a:rPr lang="es-PE" sz="3600" b="1" i="1" dirty="0">
                <a:solidFill>
                  <a:srgbClr val="8DC63F"/>
                </a:solidFill>
                <a:latin typeface="Arial" panose="020B0604020202020204" pitchFamily="34" charset="0"/>
                <a:cs typeface="Arial" panose="020B0604020202020204" pitchFamily="34" charset="0"/>
              </a:rPr>
              <a:t>_</a:t>
            </a:r>
          </a:p>
        </p:txBody>
      </p:sp>
      <p:sp>
        <p:nvSpPr>
          <p:cNvPr id="3" name="Rectángulo 2">
            <a:extLst>
              <a:ext uri="{FF2B5EF4-FFF2-40B4-BE49-F238E27FC236}">
                <a16:creationId xmlns:a16="http://schemas.microsoft.com/office/drawing/2014/main" id="{03D3B8F8-E1DA-434A-AB09-EA3D926D6B65}"/>
              </a:ext>
            </a:extLst>
          </p:cNvPr>
          <p:cNvSpPr/>
          <p:nvPr/>
        </p:nvSpPr>
        <p:spPr>
          <a:xfrm>
            <a:off x="403273" y="1002064"/>
            <a:ext cx="10583595" cy="830997"/>
          </a:xfrm>
          <a:prstGeom prst="rect">
            <a:avLst/>
          </a:prstGeom>
          <a:solidFill>
            <a:schemeClr val="accent5">
              <a:lumMod val="20000"/>
              <a:lumOff val="80000"/>
            </a:schemeClr>
          </a:solidFill>
          <a:ln w="38100">
            <a:solidFill>
              <a:srgbClr val="0154A0"/>
            </a:solidFill>
          </a:ln>
        </p:spPr>
        <p:txBody>
          <a:bodyPr wrap="square">
            <a:spAutoFit/>
          </a:bodyPr>
          <a:lstStyle/>
          <a:p>
            <a:r>
              <a:rPr lang="es-PE" sz="2400" dirty="0">
                <a:solidFill>
                  <a:srgbClr val="0154A0"/>
                </a:solidFill>
              </a:rPr>
              <a:t>¿Qué pasa si mi cliente tiene un plan chip pero luego quiere migrar a un plan chip + VEP?</a:t>
            </a:r>
          </a:p>
        </p:txBody>
      </p:sp>
      <p:pic>
        <p:nvPicPr>
          <p:cNvPr id="5" name="Imagen 4">
            <a:extLst>
              <a:ext uri="{FF2B5EF4-FFF2-40B4-BE49-F238E27FC236}">
                <a16:creationId xmlns:a16="http://schemas.microsoft.com/office/drawing/2014/main" id="{C1885AAB-9200-4207-8C90-93B154B111BC}"/>
              </a:ext>
            </a:extLst>
          </p:cNvPr>
          <p:cNvPicPr>
            <a:picLocks noChangeAspect="1"/>
          </p:cNvPicPr>
          <p:nvPr/>
        </p:nvPicPr>
        <p:blipFill>
          <a:blip r:embed="rId3"/>
          <a:stretch>
            <a:fillRect/>
          </a:stretch>
        </p:blipFill>
        <p:spPr>
          <a:xfrm>
            <a:off x="288973" y="2068359"/>
            <a:ext cx="11473370" cy="2278553"/>
          </a:xfrm>
          <a:prstGeom prst="rect">
            <a:avLst/>
          </a:prstGeom>
        </p:spPr>
      </p:pic>
      <p:sp>
        <p:nvSpPr>
          <p:cNvPr id="6" name="CuadroTexto 5">
            <a:extLst>
              <a:ext uri="{FF2B5EF4-FFF2-40B4-BE49-F238E27FC236}">
                <a16:creationId xmlns:a16="http://schemas.microsoft.com/office/drawing/2014/main" id="{528DA90E-DB02-412C-9EA1-ABE13FB1BB95}"/>
              </a:ext>
            </a:extLst>
          </p:cNvPr>
          <p:cNvSpPr txBox="1"/>
          <p:nvPr/>
        </p:nvSpPr>
        <p:spPr>
          <a:xfrm>
            <a:off x="288973" y="4511870"/>
            <a:ext cx="11668565" cy="1846659"/>
          </a:xfrm>
          <a:prstGeom prst="rect">
            <a:avLst/>
          </a:prstGeom>
          <a:noFill/>
        </p:spPr>
        <p:txBody>
          <a:bodyPr wrap="square" rtlCol="0">
            <a:spAutoFit/>
          </a:bodyPr>
          <a:lstStyle/>
          <a:p>
            <a:r>
              <a:rPr lang="es-PE" b="1" dirty="0">
                <a:solidFill>
                  <a:srgbClr val="FF6702"/>
                </a:solidFill>
                <a:latin typeface="Arial" panose="020B0604020202020204" pitchFamily="34" charset="0"/>
                <a:cs typeface="Arial" panose="020B0604020202020204" pitchFamily="34" charset="0"/>
              </a:rPr>
              <a:t>Consideraciones:</a:t>
            </a:r>
          </a:p>
          <a:p>
            <a:pPr marL="285750" indent="-285750">
              <a:buFont typeface="Arial" panose="020B0604020202020204" pitchFamily="34" charset="0"/>
              <a:buChar char="•"/>
            </a:pPr>
            <a:r>
              <a:rPr lang="es-PE" sz="1600" dirty="0">
                <a:solidFill>
                  <a:srgbClr val="4D4D4D"/>
                </a:solidFill>
                <a:latin typeface="Arial" panose="020B0604020202020204" pitchFamily="34" charset="0"/>
                <a:cs typeface="Arial" panose="020B0604020202020204" pitchFamily="34" charset="0"/>
              </a:rPr>
              <a:t>Solo los clientes con antigüedad mayor o igual a 6 meses van a poder acceder al precio de Portabilidad por la renovación, siempre y cuando califiquen y hagan la migración a un plan chip + VEP. </a:t>
            </a:r>
          </a:p>
          <a:p>
            <a:pPr marL="285750" indent="-285750">
              <a:buFont typeface="Arial" panose="020B0604020202020204" pitchFamily="34" charset="0"/>
              <a:buChar char="•"/>
            </a:pPr>
            <a:r>
              <a:rPr lang="es-PE" sz="1600" dirty="0">
                <a:solidFill>
                  <a:srgbClr val="4D4D4D"/>
                </a:solidFill>
                <a:latin typeface="Arial" panose="020B0604020202020204" pitchFamily="34" charset="0"/>
                <a:cs typeface="Arial" panose="020B0604020202020204" pitchFamily="34" charset="0"/>
              </a:rPr>
              <a:t>Los clientes con antigüedad menor a 6 meses, van a poder migrar a un plan chip + VEP siempre y cuando califiquen. Sin embargo, el precio del equipo por la renovación será el de la oferta regular.</a:t>
            </a:r>
          </a:p>
          <a:p>
            <a:pPr marL="285750" indent="-285750">
              <a:buFont typeface="Arial" panose="020B0604020202020204" pitchFamily="34" charset="0"/>
              <a:buChar char="•"/>
            </a:pPr>
            <a:r>
              <a:rPr lang="es-PE" sz="1600" dirty="0">
                <a:solidFill>
                  <a:srgbClr val="FF0000"/>
                </a:solidFill>
                <a:latin typeface="Arial" panose="020B0604020202020204" pitchFamily="34" charset="0"/>
                <a:cs typeface="Arial" panose="020B0604020202020204" pitchFamily="34" charset="0"/>
              </a:rPr>
              <a:t>Para el caso de los clientes que tienen contratos vencidos (más de 18 meses), se debe de aplicar la regla de 6 a más meses.</a:t>
            </a:r>
          </a:p>
        </p:txBody>
      </p:sp>
    </p:spTree>
    <p:extLst>
      <p:ext uri="{BB962C8B-B14F-4D97-AF65-F5344CB8AC3E}">
        <p14:creationId xmlns:p14="http://schemas.microsoft.com/office/powerpoint/2010/main" val="2776164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3739D59-19C8-4720-9715-800C333ADAAA}"/>
              </a:ext>
            </a:extLst>
          </p:cNvPr>
          <p:cNvSpPr txBox="1"/>
          <p:nvPr/>
        </p:nvSpPr>
        <p:spPr>
          <a:xfrm>
            <a:off x="886264" y="283995"/>
            <a:ext cx="7498080" cy="646331"/>
          </a:xfrm>
          <a:prstGeom prst="rect">
            <a:avLst/>
          </a:prstGeom>
          <a:noFill/>
        </p:spPr>
        <p:txBody>
          <a:bodyPr wrap="square" rtlCol="0" anchor="ctr">
            <a:spAutoFit/>
          </a:bodyPr>
          <a:lstStyle/>
          <a:p>
            <a:r>
              <a:rPr lang="es-PE" sz="3600" b="1" i="1" dirty="0">
                <a:solidFill>
                  <a:srgbClr val="4D4D4D"/>
                </a:solidFill>
                <a:latin typeface="Arial" panose="020B0604020202020204" pitchFamily="34" charset="0"/>
                <a:cs typeface="Arial" panose="020B0604020202020204" pitchFamily="34" charset="0"/>
              </a:rPr>
              <a:t>Renovación y cambio de Plan</a:t>
            </a:r>
            <a:r>
              <a:rPr lang="es-PE" sz="3600" b="1" i="1" dirty="0">
                <a:solidFill>
                  <a:srgbClr val="8DC63F"/>
                </a:solidFill>
                <a:latin typeface="Arial" panose="020B0604020202020204" pitchFamily="34" charset="0"/>
                <a:cs typeface="Arial" panose="020B0604020202020204" pitchFamily="34" charset="0"/>
              </a:rPr>
              <a:t>_</a:t>
            </a:r>
          </a:p>
        </p:txBody>
      </p:sp>
      <p:sp>
        <p:nvSpPr>
          <p:cNvPr id="3" name="CuadroTexto 2">
            <a:extLst>
              <a:ext uri="{FF2B5EF4-FFF2-40B4-BE49-F238E27FC236}">
                <a16:creationId xmlns:a16="http://schemas.microsoft.com/office/drawing/2014/main" id="{5DB54474-4E3A-42D0-A311-1DB09C3127AB}"/>
              </a:ext>
            </a:extLst>
          </p:cNvPr>
          <p:cNvSpPr txBox="1"/>
          <p:nvPr/>
        </p:nvSpPr>
        <p:spPr>
          <a:xfrm>
            <a:off x="366272" y="1102031"/>
            <a:ext cx="11253642" cy="707886"/>
          </a:xfrm>
          <a:prstGeom prst="rect">
            <a:avLst/>
          </a:prstGeom>
          <a:noFill/>
        </p:spPr>
        <p:txBody>
          <a:bodyPr wrap="square" rtlCol="0">
            <a:spAutoFit/>
          </a:bodyPr>
          <a:lstStyle/>
          <a:p>
            <a:r>
              <a:rPr lang="es-PE" sz="2000" i="1" dirty="0">
                <a:solidFill>
                  <a:srgbClr val="4D4D4D"/>
                </a:solidFill>
              </a:rPr>
              <a:t>La renovación puede darse con o sin cambio de plan. Es por ello que hay que tener en cuenta estos escenarios para elegir la especificación correcta.</a:t>
            </a:r>
          </a:p>
        </p:txBody>
      </p:sp>
      <p:sp>
        <p:nvSpPr>
          <p:cNvPr id="4" name="CuadroTexto 3">
            <a:extLst>
              <a:ext uri="{FF2B5EF4-FFF2-40B4-BE49-F238E27FC236}">
                <a16:creationId xmlns:a16="http://schemas.microsoft.com/office/drawing/2014/main" id="{11030B9B-E1DD-4EEF-BDC5-25C0866227F5}"/>
              </a:ext>
            </a:extLst>
          </p:cNvPr>
          <p:cNvSpPr txBox="1"/>
          <p:nvPr/>
        </p:nvSpPr>
        <p:spPr>
          <a:xfrm>
            <a:off x="3881767" y="2034992"/>
            <a:ext cx="4222651" cy="594062"/>
          </a:xfrm>
          <a:prstGeom prst="roundRect">
            <a:avLst>
              <a:gd name="adj" fmla="val 20601"/>
            </a:avLst>
          </a:prstGeom>
          <a:solidFill>
            <a:srgbClr val="8DC63F"/>
          </a:solidFill>
          <a:ln>
            <a:noFill/>
          </a:ln>
          <a:effectLst>
            <a:outerShdw blurRad="50800" dist="38100" dir="2700000" algn="tl" rotWithShape="0">
              <a:prstClr val="black">
                <a:alpha val="40000"/>
              </a:prstClr>
            </a:outerShdw>
          </a:effectLst>
        </p:spPr>
        <p:txBody>
          <a:bodyPr wrap="square" rtlCol="0" anchor="ctr">
            <a:spAutoFit/>
          </a:bodyPr>
          <a:lstStyle/>
          <a:p>
            <a:pPr algn="ctr"/>
            <a:r>
              <a:rPr lang="es-PE" sz="2800" b="1" dirty="0">
                <a:solidFill>
                  <a:schemeClr val="bg1"/>
                </a:solidFill>
                <a:latin typeface="Arial" panose="020B0604020202020204" pitchFamily="34" charset="0"/>
                <a:cs typeface="Arial" panose="020B0604020202020204" pitchFamily="34" charset="0"/>
              </a:rPr>
              <a:t>Renovación de equipo</a:t>
            </a:r>
          </a:p>
        </p:txBody>
      </p:sp>
      <p:sp>
        <p:nvSpPr>
          <p:cNvPr id="6" name="CuadroTexto 5">
            <a:extLst>
              <a:ext uri="{FF2B5EF4-FFF2-40B4-BE49-F238E27FC236}">
                <a16:creationId xmlns:a16="http://schemas.microsoft.com/office/drawing/2014/main" id="{59FB9E73-0D96-4223-A350-1B4FF592A0B3}"/>
              </a:ext>
            </a:extLst>
          </p:cNvPr>
          <p:cNvSpPr txBox="1"/>
          <p:nvPr/>
        </p:nvSpPr>
        <p:spPr>
          <a:xfrm>
            <a:off x="1631852" y="3211615"/>
            <a:ext cx="2787277" cy="803731"/>
          </a:xfrm>
          <a:prstGeom prst="roundRect">
            <a:avLst>
              <a:gd name="adj" fmla="val 20601"/>
            </a:avLst>
          </a:prstGeom>
          <a:solidFill>
            <a:srgbClr val="0154A0"/>
          </a:solidFill>
          <a:ln>
            <a:noFill/>
          </a:ln>
          <a:effectLst>
            <a:outerShdw blurRad="50800" dist="38100" dir="2700000" algn="tl" rotWithShape="0">
              <a:prstClr val="black">
                <a:alpha val="40000"/>
              </a:prstClr>
            </a:outerShdw>
          </a:effectLst>
        </p:spPr>
        <p:txBody>
          <a:bodyPr wrap="square" rtlCol="0" anchor="ctr">
            <a:spAutoFit/>
          </a:bodyPr>
          <a:lstStyle/>
          <a:p>
            <a:pPr algn="ctr"/>
            <a:r>
              <a:rPr lang="es-PE" sz="2000" dirty="0">
                <a:solidFill>
                  <a:schemeClr val="bg1"/>
                </a:solidFill>
                <a:latin typeface="Arial" panose="020B0604020202020204" pitchFamily="34" charset="0"/>
                <a:cs typeface="Arial" panose="020B0604020202020204" pitchFamily="34" charset="0"/>
              </a:rPr>
              <a:t>Renovación </a:t>
            </a:r>
            <a:r>
              <a:rPr lang="es-PE" sz="2000" b="1" dirty="0">
                <a:solidFill>
                  <a:schemeClr val="bg1"/>
                </a:solidFill>
                <a:latin typeface="Arial" panose="020B0604020202020204" pitchFamily="34" charset="0"/>
                <a:cs typeface="Arial" panose="020B0604020202020204" pitchFamily="34" charset="0"/>
              </a:rPr>
              <a:t>CON</a:t>
            </a:r>
            <a:r>
              <a:rPr lang="es-PE" sz="2000" dirty="0">
                <a:solidFill>
                  <a:schemeClr val="bg1"/>
                </a:solidFill>
                <a:latin typeface="Arial" panose="020B0604020202020204" pitchFamily="34" charset="0"/>
                <a:cs typeface="Arial" panose="020B0604020202020204" pitchFamily="34" charset="0"/>
              </a:rPr>
              <a:t> Cambio de Plan</a:t>
            </a:r>
          </a:p>
        </p:txBody>
      </p:sp>
      <p:sp>
        <p:nvSpPr>
          <p:cNvPr id="7" name="CuadroTexto 6">
            <a:extLst>
              <a:ext uri="{FF2B5EF4-FFF2-40B4-BE49-F238E27FC236}">
                <a16:creationId xmlns:a16="http://schemas.microsoft.com/office/drawing/2014/main" id="{B122A331-E2FB-423B-9B8B-70EC191A2C14}"/>
              </a:ext>
            </a:extLst>
          </p:cNvPr>
          <p:cNvSpPr txBox="1"/>
          <p:nvPr/>
        </p:nvSpPr>
        <p:spPr>
          <a:xfrm>
            <a:off x="7612964" y="3211614"/>
            <a:ext cx="2787277" cy="803731"/>
          </a:xfrm>
          <a:prstGeom prst="roundRect">
            <a:avLst>
              <a:gd name="adj" fmla="val 20601"/>
            </a:avLst>
          </a:prstGeom>
          <a:solidFill>
            <a:srgbClr val="FF6702"/>
          </a:solidFill>
          <a:ln>
            <a:noFill/>
          </a:ln>
          <a:effectLst>
            <a:outerShdw blurRad="50800" dist="38100" dir="2700000" algn="tl" rotWithShape="0">
              <a:prstClr val="black">
                <a:alpha val="40000"/>
              </a:prstClr>
            </a:outerShdw>
          </a:effectLst>
        </p:spPr>
        <p:txBody>
          <a:bodyPr wrap="square" rtlCol="0" anchor="ctr">
            <a:spAutoFit/>
          </a:bodyPr>
          <a:lstStyle/>
          <a:p>
            <a:pPr algn="ctr"/>
            <a:r>
              <a:rPr lang="es-PE" sz="2000" dirty="0">
                <a:solidFill>
                  <a:schemeClr val="bg1"/>
                </a:solidFill>
                <a:latin typeface="Arial" panose="020B0604020202020204" pitchFamily="34" charset="0"/>
                <a:cs typeface="Arial" panose="020B0604020202020204" pitchFamily="34" charset="0"/>
              </a:rPr>
              <a:t>Renovación </a:t>
            </a:r>
            <a:r>
              <a:rPr lang="es-PE" sz="2000" b="1" dirty="0">
                <a:solidFill>
                  <a:schemeClr val="bg1"/>
                </a:solidFill>
                <a:latin typeface="Arial" panose="020B0604020202020204" pitchFamily="34" charset="0"/>
                <a:cs typeface="Arial" panose="020B0604020202020204" pitchFamily="34" charset="0"/>
              </a:rPr>
              <a:t>SIN</a:t>
            </a:r>
            <a:r>
              <a:rPr lang="es-PE" sz="2000" dirty="0">
                <a:solidFill>
                  <a:schemeClr val="bg1"/>
                </a:solidFill>
                <a:latin typeface="Arial" panose="020B0604020202020204" pitchFamily="34" charset="0"/>
                <a:cs typeface="Arial" panose="020B0604020202020204" pitchFamily="34" charset="0"/>
              </a:rPr>
              <a:t> Cambio de Plan</a:t>
            </a:r>
          </a:p>
        </p:txBody>
      </p:sp>
      <p:cxnSp>
        <p:nvCxnSpPr>
          <p:cNvPr id="9" name="Conector: angular 8">
            <a:extLst>
              <a:ext uri="{FF2B5EF4-FFF2-40B4-BE49-F238E27FC236}">
                <a16:creationId xmlns:a16="http://schemas.microsoft.com/office/drawing/2014/main" id="{1188D38F-14F8-4C8F-BCE1-055889A43D22}"/>
              </a:ext>
            </a:extLst>
          </p:cNvPr>
          <p:cNvCxnSpPr>
            <a:stCxn id="4" idx="2"/>
            <a:endCxn id="7" idx="0"/>
          </p:cNvCxnSpPr>
          <p:nvPr/>
        </p:nvCxnSpPr>
        <p:spPr>
          <a:xfrm rot="16200000" flipH="1">
            <a:off x="7208568" y="1413579"/>
            <a:ext cx="582560" cy="3013510"/>
          </a:xfrm>
          <a:prstGeom prst="bentConnector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ector: angular 10">
            <a:extLst>
              <a:ext uri="{FF2B5EF4-FFF2-40B4-BE49-F238E27FC236}">
                <a16:creationId xmlns:a16="http://schemas.microsoft.com/office/drawing/2014/main" id="{DF802D43-9EF7-4851-9BA5-C17CB18BEB3B}"/>
              </a:ext>
            </a:extLst>
          </p:cNvPr>
          <p:cNvCxnSpPr>
            <a:stCxn id="4" idx="2"/>
            <a:endCxn id="6" idx="0"/>
          </p:cNvCxnSpPr>
          <p:nvPr/>
        </p:nvCxnSpPr>
        <p:spPr>
          <a:xfrm rot="5400000">
            <a:off x="4218012" y="1436533"/>
            <a:ext cx="582561" cy="2967602"/>
          </a:xfrm>
          <a:prstGeom prst="bentConnector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F10186FA-992E-4446-976C-7DEA2DDBFAD1}"/>
              </a:ext>
            </a:extLst>
          </p:cNvPr>
          <p:cNvSpPr txBox="1"/>
          <p:nvPr/>
        </p:nvSpPr>
        <p:spPr>
          <a:xfrm>
            <a:off x="1400671" y="5015178"/>
            <a:ext cx="3249638" cy="803731"/>
          </a:xfrm>
          <a:prstGeom prst="roundRect">
            <a:avLst>
              <a:gd name="adj" fmla="val 20601"/>
            </a:avLst>
          </a:prstGeom>
          <a:solidFill>
            <a:srgbClr val="0154A0"/>
          </a:solidFill>
          <a:ln>
            <a:noFill/>
          </a:ln>
          <a:effectLst>
            <a:outerShdw blurRad="50800" dist="38100" dir="2700000" algn="tl" rotWithShape="0">
              <a:prstClr val="black">
                <a:alpha val="40000"/>
              </a:prstClr>
            </a:outerShdw>
          </a:effectLst>
        </p:spPr>
        <p:txBody>
          <a:bodyPr wrap="square" rtlCol="0" anchor="ctr">
            <a:spAutoFit/>
          </a:bodyPr>
          <a:lstStyle/>
          <a:p>
            <a:pPr algn="ctr"/>
            <a:r>
              <a:rPr lang="es-PE" sz="2000" dirty="0">
                <a:solidFill>
                  <a:schemeClr val="bg1"/>
                </a:solidFill>
                <a:latin typeface="Arial" panose="020B0604020202020204" pitchFamily="34" charset="0"/>
                <a:cs typeface="Arial" panose="020B0604020202020204" pitchFamily="34" charset="0"/>
              </a:rPr>
              <a:t>“Cambio de modelo entre tecnologías distintas”</a:t>
            </a:r>
          </a:p>
        </p:txBody>
      </p:sp>
      <p:sp>
        <p:nvSpPr>
          <p:cNvPr id="13" name="CuadroTexto 12">
            <a:extLst>
              <a:ext uri="{FF2B5EF4-FFF2-40B4-BE49-F238E27FC236}">
                <a16:creationId xmlns:a16="http://schemas.microsoft.com/office/drawing/2014/main" id="{6BCE162D-1933-4091-95B0-3B651E23D4C1}"/>
              </a:ext>
            </a:extLst>
          </p:cNvPr>
          <p:cNvSpPr txBox="1"/>
          <p:nvPr/>
        </p:nvSpPr>
        <p:spPr>
          <a:xfrm>
            <a:off x="7381783" y="5015176"/>
            <a:ext cx="3249638" cy="803731"/>
          </a:xfrm>
          <a:prstGeom prst="roundRect">
            <a:avLst>
              <a:gd name="adj" fmla="val 20601"/>
            </a:avLst>
          </a:prstGeom>
          <a:solidFill>
            <a:srgbClr val="FF6702"/>
          </a:solidFill>
          <a:ln>
            <a:noFill/>
          </a:ln>
          <a:effectLst>
            <a:outerShdw blurRad="50800" dist="38100" dir="2700000" algn="tl" rotWithShape="0">
              <a:prstClr val="black">
                <a:alpha val="40000"/>
              </a:prstClr>
            </a:outerShdw>
          </a:effectLst>
        </p:spPr>
        <p:txBody>
          <a:bodyPr wrap="square" rtlCol="0" anchor="ctr">
            <a:spAutoFit/>
          </a:bodyPr>
          <a:lstStyle>
            <a:defPPr>
              <a:defRPr lang="es-PE"/>
            </a:defPPr>
            <a:lvl1pPr algn="ctr">
              <a:defRPr sz="2000">
                <a:solidFill>
                  <a:schemeClr val="bg1"/>
                </a:solidFill>
                <a:latin typeface="Arial" panose="020B0604020202020204" pitchFamily="34" charset="0"/>
                <a:cs typeface="Arial" panose="020B0604020202020204" pitchFamily="34" charset="0"/>
              </a:defRPr>
            </a:lvl1pPr>
          </a:lstStyle>
          <a:p>
            <a:r>
              <a:rPr lang="es-PE" dirty="0"/>
              <a:t>“Cambio de modelo sin devolución”</a:t>
            </a:r>
          </a:p>
        </p:txBody>
      </p:sp>
      <p:cxnSp>
        <p:nvCxnSpPr>
          <p:cNvPr id="15" name="Conector recto 14">
            <a:extLst>
              <a:ext uri="{FF2B5EF4-FFF2-40B4-BE49-F238E27FC236}">
                <a16:creationId xmlns:a16="http://schemas.microsoft.com/office/drawing/2014/main" id="{54EE5E53-D0BD-4F0E-B0F0-30F0BC17FE8A}"/>
              </a:ext>
            </a:extLst>
          </p:cNvPr>
          <p:cNvCxnSpPr>
            <a:stCxn id="6" idx="2"/>
            <a:endCxn id="12" idx="0"/>
          </p:cNvCxnSpPr>
          <p:nvPr/>
        </p:nvCxnSpPr>
        <p:spPr>
          <a:xfrm flipH="1">
            <a:off x="3025490" y="4015346"/>
            <a:ext cx="1" cy="99983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DA60A90F-FE89-4FFE-9E4F-3B8962AD8237}"/>
              </a:ext>
            </a:extLst>
          </p:cNvPr>
          <p:cNvCxnSpPr>
            <a:cxnSpLocks/>
            <a:stCxn id="7" idx="2"/>
            <a:endCxn id="13" idx="0"/>
          </p:cNvCxnSpPr>
          <p:nvPr/>
        </p:nvCxnSpPr>
        <p:spPr>
          <a:xfrm flipH="1">
            <a:off x="9006602" y="4015345"/>
            <a:ext cx="1" cy="99983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41792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1289</TotalTime>
  <Words>3630</Words>
  <Application>Microsoft Office PowerPoint</Application>
  <PresentationFormat>Panorámica</PresentationFormat>
  <Paragraphs>303</Paragraphs>
  <Slides>35</Slides>
  <Notes>35</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35</vt:i4>
      </vt:variant>
    </vt:vector>
  </HeadingPairs>
  <TitlesOfParts>
    <vt:vector size="41" baseType="lpstr">
      <vt:lpstr>Arial</vt:lpstr>
      <vt:lpstr>Arial Narrow</vt:lpstr>
      <vt:lpstr>Calibri</vt:lpstr>
      <vt:lpstr>Calibri Light</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Mendoza, Javier</dc:creator>
  <cp:lastModifiedBy>Oscar Herrera Valdez</cp:lastModifiedBy>
  <cp:revision>124</cp:revision>
  <dcterms:created xsi:type="dcterms:W3CDTF">2017-10-29T15:21:01Z</dcterms:created>
  <dcterms:modified xsi:type="dcterms:W3CDTF">2017-11-06T12:09:54Z</dcterms:modified>
</cp:coreProperties>
</file>